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Lst>
  <p:sldSz cy="5143500" cx="9144000"/>
  <p:notesSz cx="6858000" cy="9144000"/>
  <p:embeddedFontLst>
    <p:embeddedFont>
      <p:font typeface="Roboto"/>
      <p:regular r:id="rId48"/>
      <p:bold r:id="rId49"/>
      <p:italic r:id="rId50"/>
      <p:boldItalic r:id="rId51"/>
    </p:embeddedFont>
    <p:embeddedFont>
      <p:font typeface="Redressed"/>
      <p:regular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regular.fntdata"/><Relationship Id="rId47" Type="http://schemas.openxmlformats.org/officeDocument/2006/relationships/slide" Target="slides/slide43.xml"/><Relationship Id="rId49" Type="http://schemas.openxmlformats.org/officeDocument/2006/relationships/font" Target="fonts/Roboto-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oboto-boldItalic.fntdata"/><Relationship Id="rId50" Type="http://schemas.openxmlformats.org/officeDocument/2006/relationships/font" Target="fonts/Roboto-italic.fntdata"/><Relationship Id="rId52" Type="http://schemas.openxmlformats.org/officeDocument/2006/relationships/font" Target="fonts/Redressed-regular.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2" name="Google Shape;4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bc8ce457e5_0_1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bc8ce457e5_0_1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bbbd47da0c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bbbd47da0c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bc8ce457e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bc8ce457e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bc8ce457e5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bc8ce457e5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bc8ce457e5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bc8ce457e5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bc8ce457e5_0_8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bc8ce457e5_0_8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bc8ce457e5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bc8ce457e5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bc8ce457e5_0_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bc8ce457e5_0_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bc8ce457e5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bc8ce457e5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bc8ce457e5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bc8ce457e5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gb9bfc945be_0_1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 name="Google Shape;48;gb9bfc945be_0_1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bc8ce457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bc8ce457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bc8ce457e5_0_9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bc8ce457e5_0_9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bc8ce457e5_0_1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bc8ce457e5_0_1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bc8ce457e5_0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bc8ce457e5_0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bc8ce457e5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bc8ce457e5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bc8ce457e5_0_10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bc8ce457e5_0_10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bc8ce457e5_0_1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bc8ce457e5_0_1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bc8ce457e5_0_10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bc8ce457e5_0_10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bc8ce457e5_0_10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bc8ce457e5_0_10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bc8ce457e5_0_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bc8ce457e5_0_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b5e4e8beed_0_119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b5e4e8beed_0_119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bc8ce457e5_0_1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bc8ce457e5_0_1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bc8ce457e5_0_1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bc8ce457e5_0_1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bc8ce457e5_0_1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bc8ce457e5_0_1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83191ce6a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83191ce6a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83191ce6a3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83191ce6a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84095f7c5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84095f7c5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84095f7c5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84095f7c5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84095f7c5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84095f7c5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84095f7c5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84095f7c5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84095f7c5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84095f7c5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bbbd47da0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bbbd47da0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84095f7c5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84095f7c5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84095f7c5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84095f7c5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84095f7c5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84095f7c5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84095f7c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84095f7c5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bbbd47da0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bbbd47da0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bc8ce457e5_0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bc8ce457e5_0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bc8ce457e5_0_1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bc8ce457e5_0_1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bbbd47da0c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bbbd47da0c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bc8ce457e5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bc8ce457e5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8.png"/><Relationship Id="rId4" Type="http://schemas.openxmlformats.org/officeDocument/2006/relationships/image" Target="../media/image2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398425" y="1136475"/>
            <a:ext cx="6207000" cy="2416500"/>
          </a:xfrm>
          <a:prstGeom prst="rect">
            <a:avLst/>
          </a:prstGeom>
        </p:spPr>
        <p:txBody>
          <a:bodyPr anchorCtr="0" anchor="ctr" bIns="91425" lIns="91425" spcFirstLastPara="1" rIns="91425" wrap="square" tIns="91425">
            <a:normAutofit/>
          </a:bodyPr>
          <a:lstStyle>
            <a:lvl1pPr lvl="0" rtl="0" algn="r">
              <a:lnSpc>
                <a:spcPct val="90000"/>
              </a:lnSpc>
              <a:spcBef>
                <a:spcPts val="0"/>
              </a:spcBef>
              <a:spcAft>
                <a:spcPts val="0"/>
              </a:spcAft>
              <a:buSzPts val="5200"/>
              <a:buNone/>
              <a:defRPr sz="6000">
                <a:solidFill>
                  <a:schemeClr val="dk1"/>
                </a:solidFill>
                <a:latin typeface="Redressed"/>
                <a:ea typeface="Redressed"/>
                <a:cs typeface="Redressed"/>
                <a:sym typeface="Redresse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 name="Google Shape;10;p2"/>
          <p:cNvSpPr txBox="1"/>
          <p:nvPr>
            <p:ph idx="1" type="subTitle"/>
          </p:nvPr>
        </p:nvSpPr>
        <p:spPr>
          <a:xfrm>
            <a:off x="4829325" y="3700778"/>
            <a:ext cx="3776100" cy="304800"/>
          </a:xfrm>
          <a:prstGeom prst="rect">
            <a:avLst/>
          </a:prstGeom>
        </p:spPr>
        <p:txBody>
          <a:bodyPr anchorCtr="0" anchor="t" bIns="91425" lIns="91425" spcFirstLastPara="1" rIns="91425" wrap="square" tIns="91425">
            <a:normAutofit/>
          </a:bodyPr>
          <a:lstStyle>
            <a:lvl1pPr lvl="0" rtl="0" algn="r">
              <a:lnSpc>
                <a:spcPct val="80000"/>
              </a:lnSpc>
              <a:spcBef>
                <a:spcPts val="0"/>
              </a:spcBef>
              <a:spcAft>
                <a:spcPts val="0"/>
              </a:spcAft>
              <a:buSzPts val="2800"/>
              <a:buNone/>
              <a:defRPr sz="1700">
                <a:latin typeface="Roboto"/>
                <a:ea typeface="Roboto"/>
                <a:cs typeface="Roboto"/>
                <a:sym typeface="Roboto"/>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11" name="Google Shape;11;p2"/>
          <p:cNvPicPr preferRelativeResize="0"/>
          <p:nvPr/>
        </p:nvPicPr>
        <p:blipFill>
          <a:blip r:embed="rId3">
            <a:alphaModFix/>
          </a:blip>
          <a:stretch>
            <a:fillRect/>
          </a:stretch>
        </p:blipFill>
        <p:spPr>
          <a:xfrm flipH="1">
            <a:off x="391700" y="2981325"/>
            <a:ext cx="3556675" cy="2376625"/>
          </a:xfrm>
          <a:prstGeom prst="rect">
            <a:avLst/>
          </a:prstGeom>
          <a:noFill/>
          <a:ln>
            <a:noFill/>
          </a:ln>
        </p:spPr>
      </p:pic>
      <p:pic>
        <p:nvPicPr>
          <p:cNvPr id="12" name="Google Shape;12;p2"/>
          <p:cNvPicPr preferRelativeResize="0"/>
          <p:nvPr/>
        </p:nvPicPr>
        <p:blipFill>
          <a:blip r:embed="rId4">
            <a:alphaModFix amt="96000"/>
          </a:blip>
          <a:stretch>
            <a:fillRect/>
          </a:stretch>
        </p:blipFill>
        <p:spPr>
          <a:xfrm rot="-408914">
            <a:off x="181225" y="295275"/>
            <a:ext cx="2217197" cy="279684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6" name="Shape 36"/>
        <p:cNvGrpSpPr/>
        <p:nvPr/>
      </p:nvGrpSpPr>
      <p:grpSpPr>
        <a:xfrm>
          <a:off x="0" y="0"/>
          <a:ext cx="0" cy="0"/>
          <a:chOff x="0" y="0"/>
          <a:chExt cx="0" cy="0"/>
        </a:xfrm>
      </p:grpSpPr>
      <p:sp>
        <p:nvSpPr>
          <p:cNvPr id="37" name="Google Shape;37;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8" name="Google Shape;38;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9" name="Shape 3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7" name="Google Shape;17;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20" name="Google Shape;20;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1" name="Google Shape;21;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 name="Shape 22"/>
        <p:cNvGrpSpPr/>
        <p:nvPr/>
      </p:nvGrpSpPr>
      <p:grpSpPr>
        <a:xfrm>
          <a:off x="0" y="0"/>
          <a:ext cx="0" cy="0"/>
          <a:chOff x="0" y="0"/>
          <a:chExt cx="0" cy="0"/>
        </a:xfrm>
      </p:grpSpPr>
      <p:sp>
        <p:nvSpPr>
          <p:cNvPr id="23" name="Google Shape;23;p6"/>
          <p:cNvSpPr txBox="1"/>
          <p:nvPr>
            <p:ph type="title"/>
          </p:nvPr>
        </p:nvSpPr>
        <p:spPr>
          <a:xfrm>
            <a:off x="538575" y="538575"/>
            <a:ext cx="8067000" cy="204300"/>
          </a:xfrm>
          <a:prstGeom prst="rect">
            <a:avLst/>
          </a:prstGeom>
        </p:spPr>
        <p:txBody>
          <a:bodyPr anchorCtr="0" anchor="t" bIns="91425" lIns="91425" spcFirstLastPara="1" rIns="91425" wrap="square" tIns="91425">
            <a:normAutofit/>
          </a:bodyPr>
          <a:lstStyle>
            <a:lvl1pPr lvl="0" algn="ctr">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4" name="Shape 24"/>
        <p:cNvGrpSpPr/>
        <p:nvPr/>
      </p:nvGrpSpPr>
      <p:grpSpPr>
        <a:xfrm>
          <a:off x="0" y="0"/>
          <a:ext cx="0" cy="0"/>
          <a:chOff x="0" y="0"/>
          <a:chExt cx="0" cy="0"/>
        </a:xfrm>
      </p:grpSpPr>
      <p:sp>
        <p:nvSpPr>
          <p:cNvPr id="25" name="Google Shape;25;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6" name="Google Shape;26;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7" name="Shape 27"/>
        <p:cNvGrpSpPr/>
        <p:nvPr/>
      </p:nvGrpSpPr>
      <p:grpSpPr>
        <a:xfrm>
          <a:off x="0" y="0"/>
          <a:ext cx="0" cy="0"/>
          <a:chOff x="0" y="0"/>
          <a:chExt cx="0" cy="0"/>
        </a:xfrm>
      </p:grpSpPr>
      <p:sp>
        <p:nvSpPr>
          <p:cNvPr id="28" name="Google Shape;28;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 name="Shape 29"/>
        <p:cNvGrpSpPr/>
        <p:nvPr/>
      </p:nvGrpSpPr>
      <p:grpSpPr>
        <a:xfrm>
          <a:off x="0" y="0"/>
          <a:ext cx="0" cy="0"/>
          <a:chOff x="0" y="0"/>
          <a:chExt cx="0" cy="0"/>
        </a:xfrm>
      </p:grpSpPr>
      <p:sp>
        <p:nvSpPr>
          <p:cNvPr id="30" name="Google Shape;30;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2" name="Google Shape;32;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3" name="Google Shape;33;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 name="Shape 34"/>
        <p:cNvGrpSpPr/>
        <p:nvPr/>
      </p:nvGrpSpPr>
      <p:grpSpPr>
        <a:xfrm>
          <a:off x="0" y="0"/>
          <a:ext cx="0" cy="0"/>
          <a:chOff x="0" y="0"/>
          <a:chExt cx="0" cy="0"/>
        </a:xfrm>
      </p:grpSpPr>
      <p:sp>
        <p:nvSpPr>
          <p:cNvPr id="35" name="Google Shape;3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400"/>
              <a:buFont typeface="Redressed"/>
              <a:buNone/>
              <a:defRPr sz="2400">
                <a:solidFill>
                  <a:schemeClr val="dk1"/>
                </a:solidFill>
                <a:latin typeface="Redressed"/>
                <a:ea typeface="Redressed"/>
                <a:cs typeface="Redressed"/>
                <a:sym typeface="Redressed"/>
              </a:defRPr>
            </a:lvl1pPr>
            <a:lvl2pPr lvl="1">
              <a:spcBef>
                <a:spcPts val="0"/>
              </a:spcBef>
              <a:spcAft>
                <a:spcPts val="0"/>
              </a:spcAft>
              <a:buClr>
                <a:schemeClr val="dk1"/>
              </a:buClr>
              <a:buSzPts val="2400"/>
              <a:buFont typeface="Redressed"/>
              <a:buNone/>
              <a:defRPr sz="2400">
                <a:solidFill>
                  <a:schemeClr val="dk1"/>
                </a:solidFill>
                <a:latin typeface="Redressed"/>
                <a:ea typeface="Redressed"/>
                <a:cs typeface="Redressed"/>
                <a:sym typeface="Redressed"/>
              </a:defRPr>
            </a:lvl2pPr>
            <a:lvl3pPr lvl="2">
              <a:spcBef>
                <a:spcPts val="0"/>
              </a:spcBef>
              <a:spcAft>
                <a:spcPts val="0"/>
              </a:spcAft>
              <a:buClr>
                <a:schemeClr val="dk1"/>
              </a:buClr>
              <a:buSzPts val="2400"/>
              <a:buFont typeface="Redressed"/>
              <a:buNone/>
              <a:defRPr sz="2400">
                <a:solidFill>
                  <a:schemeClr val="dk1"/>
                </a:solidFill>
                <a:latin typeface="Redressed"/>
                <a:ea typeface="Redressed"/>
                <a:cs typeface="Redressed"/>
                <a:sym typeface="Redressed"/>
              </a:defRPr>
            </a:lvl3pPr>
            <a:lvl4pPr lvl="3">
              <a:spcBef>
                <a:spcPts val="0"/>
              </a:spcBef>
              <a:spcAft>
                <a:spcPts val="0"/>
              </a:spcAft>
              <a:buClr>
                <a:schemeClr val="dk1"/>
              </a:buClr>
              <a:buSzPts val="2400"/>
              <a:buFont typeface="Redressed"/>
              <a:buNone/>
              <a:defRPr sz="2400">
                <a:solidFill>
                  <a:schemeClr val="dk1"/>
                </a:solidFill>
                <a:latin typeface="Redressed"/>
                <a:ea typeface="Redressed"/>
                <a:cs typeface="Redressed"/>
                <a:sym typeface="Redressed"/>
              </a:defRPr>
            </a:lvl4pPr>
            <a:lvl5pPr lvl="4">
              <a:spcBef>
                <a:spcPts val="0"/>
              </a:spcBef>
              <a:spcAft>
                <a:spcPts val="0"/>
              </a:spcAft>
              <a:buClr>
                <a:schemeClr val="dk1"/>
              </a:buClr>
              <a:buSzPts val="2400"/>
              <a:buFont typeface="Redressed"/>
              <a:buNone/>
              <a:defRPr sz="2400">
                <a:solidFill>
                  <a:schemeClr val="dk1"/>
                </a:solidFill>
                <a:latin typeface="Redressed"/>
                <a:ea typeface="Redressed"/>
                <a:cs typeface="Redressed"/>
                <a:sym typeface="Redressed"/>
              </a:defRPr>
            </a:lvl5pPr>
            <a:lvl6pPr lvl="5">
              <a:spcBef>
                <a:spcPts val="0"/>
              </a:spcBef>
              <a:spcAft>
                <a:spcPts val="0"/>
              </a:spcAft>
              <a:buClr>
                <a:schemeClr val="dk1"/>
              </a:buClr>
              <a:buSzPts val="2400"/>
              <a:buFont typeface="Redressed"/>
              <a:buNone/>
              <a:defRPr sz="2400">
                <a:solidFill>
                  <a:schemeClr val="dk1"/>
                </a:solidFill>
                <a:latin typeface="Redressed"/>
                <a:ea typeface="Redressed"/>
                <a:cs typeface="Redressed"/>
                <a:sym typeface="Redressed"/>
              </a:defRPr>
            </a:lvl6pPr>
            <a:lvl7pPr lvl="6">
              <a:spcBef>
                <a:spcPts val="0"/>
              </a:spcBef>
              <a:spcAft>
                <a:spcPts val="0"/>
              </a:spcAft>
              <a:buClr>
                <a:schemeClr val="dk1"/>
              </a:buClr>
              <a:buSzPts val="2400"/>
              <a:buFont typeface="Redressed"/>
              <a:buNone/>
              <a:defRPr sz="2400">
                <a:solidFill>
                  <a:schemeClr val="dk1"/>
                </a:solidFill>
                <a:latin typeface="Redressed"/>
                <a:ea typeface="Redressed"/>
                <a:cs typeface="Redressed"/>
                <a:sym typeface="Redressed"/>
              </a:defRPr>
            </a:lvl7pPr>
            <a:lvl8pPr lvl="7">
              <a:spcBef>
                <a:spcPts val="0"/>
              </a:spcBef>
              <a:spcAft>
                <a:spcPts val="0"/>
              </a:spcAft>
              <a:buClr>
                <a:schemeClr val="dk1"/>
              </a:buClr>
              <a:buSzPts val="2400"/>
              <a:buFont typeface="Redressed"/>
              <a:buNone/>
              <a:defRPr sz="2400">
                <a:solidFill>
                  <a:schemeClr val="dk1"/>
                </a:solidFill>
                <a:latin typeface="Redressed"/>
                <a:ea typeface="Redressed"/>
                <a:cs typeface="Redressed"/>
                <a:sym typeface="Redressed"/>
              </a:defRPr>
            </a:lvl8pPr>
            <a:lvl9pPr lvl="8">
              <a:spcBef>
                <a:spcPts val="0"/>
              </a:spcBef>
              <a:spcAft>
                <a:spcPts val="0"/>
              </a:spcAft>
              <a:buClr>
                <a:schemeClr val="dk1"/>
              </a:buClr>
              <a:buSzPts val="2400"/>
              <a:buFont typeface="Redressed"/>
              <a:buNone/>
              <a:defRPr sz="2400">
                <a:solidFill>
                  <a:schemeClr val="dk1"/>
                </a:solidFill>
                <a:latin typeface="Redressed"/>
                <a:ea typeface="Redressed"/>
                <a:cs typeface="Redressed"/>
                <a:sym typeface="Redresse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SzPts val="1800"/>
              <a:buChar char="●"/>
              <a:defRPr sz="1800"/>
            </a:lvl1pPr>
            <a:lvl2pPr indent="-317500" lvl="1" marL="914400">
              <a:lnSpc>
                <a:spcPct val="115000"/>
              </a:lnSpc>
              <a:spcBef>
                <a:spcPts val="0"/>
              </a:spcBef>
              <a:spcAft>
                <a:spcPts val="0"/>
              </a:spcAft>
              <a:buSzPts val="1400"/>
              <a:buChar char="○"/>
              <a:defRPr/>
            </a:lvl2pPr>
            <a:lvl3pPr indent="-317500" lvl="2" marL="1371600">
              <a:lnSpc>
                <a:spcPct val="115000"/>
              </a:lnSpc>
              <a:spcBef>
                <a:spcPts val="0"/>
              </a:spcBef>
              <a:spcAft>
                <a:spcPts val="0"/>
              </a:spcAft>
              <a:buSzPts val="1400"/>
              <a:buChar char="■"/>
              <a:defRPr/>
            </a:lvl3pPr>
            <a:lvl4pPr indent="-317500" lvl="3" marL="1828800">
              <a:lnSpc>
                <a:spcPct val="115000"/>
              </a:lnSpc>
              <a:spcBef>
                <a:spcPts val="0"/>
              </a:spcBef>
              <a:spcAft>
                <a:spcPts val="0"/>
              </a:spcAft>
              <a:buSzPts val="1400"/>
              <a:buChar char="●"/>
              <a:defRPr/>
            </a:lvl4pPr>
            <a:lvl5pPr indent="-317500" lvl="4" marL="2286000">
              <a:lnSpc>
                <a:spcPct val="115000"/>
              </a:lnSpc>
              <a:spcBef>
                <a:spcPts val="0"/>
              </a:spcBef>
              <a:spcAft>
                <a:spcPts val="0"/>
              </a:spcAft>
              <a:buSzPts val="1400"/>
              <a:buChar char="○"/>
              <a:defRPr/>
            </a:lvl5pPr>
            <a:lvl6pPr indent="-317500" lvl="5" marL="2743200">
              <a:lnSpc>
                <a:spcPct val="115000"/>
              </a:lnSpc>
              <a:spcBef>
                <a:spcPts val="0"/>
              </a:spcBef>
              <a:spcAft>
                <a:spcPts val="0"/>
              </a:spcAft>
              <a:buSzPts val="1400"/>
              <a:buChar char="■"/>
              <a:defRPr/>
            </a:lvl6pPr>
            <a:lvl7pPr indent="-317500" lvl="6" marL="3200400">
              <a:lnSpc>
                <a:spcPct val="115000"/>
              </a:lnSpc>
              <a:spcBef>
                <a:spcPts val="0"/>
              </a:spcBef>
              <a:spcAft>
                <a:spcPts val="0"/>
              </a:spcAft>
              <a:buSzPts val="1400"/>
              <a:buChar char="●"/>
              <a:defRPr/>
            </a:lvl7pPr>
            <a:lvl8pPr indent="-317500" lvl="7" marL="3657600">
              <a:lnSpc>
                <a:spcPct val="115000"/>
              </a:lnSpc>
              <a:spcBef>
                <a:spcPts val="0"/>
              </a:spcBef>
              <a:spcAft>
                <a:spcPts val="0"/>
              </a:spcAft>
              <a:buSzPts val="1400"/>
              <a:buChar char="○"/>
              <a:defRPr/>
            </a:lvl8pPr>
            <a:lvl9pPr indent="-317500" lvl="8" marL="4114800">
              <a:lnSpc>
                <a:spcPct val="115000"/>
              </a:lnSpc>
              <a:spcBef>
                <a:spcPts val="0"/>
              </a:spcBef>
              <a:spcAft>
                <a:spcPts val="0"/>
              </a:spcAft>
              <a:buSzPts val="1400"/>
              <a:buChar char="■"/>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 name="Shape 43"/>
        <p:cNvGrpSpPr/>
        <p:nvPr/>
      </p:nvGrpSpPr>
      <p:grpSpPr>
        <a:xfrm>
          <a:off x="0" y="0"/>
          <a:ext cx="0" cy="0"/>
          <a:chOff x="0" y="0"/>
          <a:chExt cx="0" cy="0"/>
        </a:xfrm>
      </p:grpSpPr>
      <p:sp>
        <p:nvSpPr>
          <p:cNvPr id="44" name="Google Shape;44;p13"/>
          <p:cNvSpPr txBox="1"/>
          <p:nvPr>
            <p:ph idx="1" type="subTitle"/>
          </p:nvPr>
        </p:nvSpPr>
        <p:spPr>
          <a:xfrm>
            <a:off x="4829325" y="3700778"/>
            <a:ext cx="3776100" cy="30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SzPts val="688"/>
              <a:buNone/>
            </a:pPr>
            <a:r>
              <a:rPr lang="en"/>
              <a:t> </a:t>
            </a:r>
            <a:endParaRPr/>
          </a:p>
        </p:txBody>
      </p:sp>
      <p:sp>
        <p:nvSpPr>
          <p:cNvPr id="45" name="Google Shape;45;p13"/>
          <p:cNvSpPr txBox="1"/>
          <p:nvPr>
            <p:ph type="ctrTitle"/>
          </p:nvPr>
        </p:nvSpPr>
        <p:spPr>
          <a:xfrm>
            <a:off x="2265625" y="443675"/>
            <a:ext cx="6878400" cy="401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200"/>
              <a:t>       Chapter 2:  </a:t>
            </a:r>
            <a:endParaRPr sz="6200"/>
          </a:p>
          <a:p>
            <a:pPr indent="0" lvl="0" marL="0" rtl="0" algn="ctr">
              <a:spcBef>
                <a:spcPts val="0"/>
              </a:spcBef>
              <a:spcAft>
                <a:spcPts val="0"/>
              </a:spcAft>
              <a:buNone/>
            </a:pPr>
            <a:r>
              <a:rPr b="1" lang="en" sz="6800"/>
              <a:t>The Philippines in the 19th Century as Rizal’s Context </a:t>
            </a:r>
            <a:r>
              <a:rPr lang="en" sz="6200"/>
              <a:t> </a:t>
            </a:r>
            <a:endParaRPr sz="6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6" name="Shape 96"/>
        <p:cNvGrpSpPr/>
        <p:nvPr/>
      </p:nvGrpSpPr>
      <p:grpSpPr>
        <a:xfrm>
          <a:off x="0" y="0"/>
          <a:ext cx="0" cy="0"/>
          <a:chOff x="0" y="0"/>
          <a:chExt cx="0" cy="0"/>
        </a:xfrm>
      </p:grpSpPr>
      <p:sp>
        <p:nvSpPr>
          <p:cNvPr id="97" name="Google Shape;97;p22"/>
          <p:cNvSpPr txBox="1"/>
          <p:nvPr/>
        </p:nvSpPr>
        <p:spPr>
          <a:xfrm>
            <a:off x="0" y="313925"/>
            <a:ext cx="3960000" cy="466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500">
                <a:highlight>
                  <a:srgbClr val="F7F7F8"/>
                </a:highlight>
                <a:latin typeface="Redressed"/>
                <a:ea typeface="Redressed"/>
                <a:cs typeface="Redressed"/>
                <a:sym typeface="Redressed"/>
              </a:rPr>
              <a:t>The world was characterized by widespread imperialism and colonialism, with European powers dominating and exploiting man</a:t>
            </a:r>
            <a:r>
              <a:rPr lang="en" sz="3500">
                <a:highlight>
                  <a:srgbClr val="F7F7F8"/>
                </a:highlight>
                <a:latin typeface="Redressed"/>
                <a:ea typeface="Redressed"/>
                <a:cs typeface="Redressed"/>
                <a:sym typeface="Redressed"/>
              </a:rPr>
              <a:t>y regions around the globe. </a:t>
            </a:r>
            <a:endParaRPr sz="3700">
              <a:latin typeface="Redressed"/>
              <a:ea typeface="Redressed"/>
              <a:cs typeface="Redressed"/>
              <a:sym typeface="Redressed"/>
            </a:endParaRPr>
          </a:p>
        </p:txBody>
      </p:sp>
      <p:pic>
        <p:nvPicPr>
          <p:cNvPr id="98" name="Google Shape;98;p22"/>
          <p:cNvPicPr preferRelativeResize="0"/>
          <p:nvPr/>
        </p:nvPicPr>
        <p:blipFill>
          <a:blip r:embed="rId4">
            <a:alphaModFix/>
          </a:blip>
          <a:stretch>
            <a:fillRect/>
          </a:stretch>
        </p:blipFill>
        <p:spPr>
          <a:xfrm>
            <a:off x="3960250" y="0"/>
            <a:ext cx="5183750"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2" name="Shape 102"/>
        <p:cNvGrpSpPr/>
        <p:nvPr/>
      </p:nvGrpSpPr>
      <p:grpSpPr>
        <a:xfrm>
          <a:off x="0" y="0"/>
          <a:ext cx="0" cy="0"/>
          <a:chOff x="0" y="0"/>
          <a:chExt cx="0" cy="0"/>
        </a:xfrm>
      </p:grpSpPr>
      <p:sp>
        <p:nvSpPr>
          <p:cNvPr id="103" name="Google Shape;103;p23"/>
          <p:cNvSpPr txBox="1"/>
          <p:nvPr>
            <p:ph type="title"/>
          </p:nvPr>
        </p:nvSpPr>
        <p:spPr>
          <a:xfrm>
            <a:off x="265625" y="2011575"/>
            <a:ext cx="4153500" cy="9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1100"/>
              <a:buNone/>
            </a:pPr>
            <a:r>
              <a:rPr lang="en" sz="3900">
                <a:solidFill>
                  <a:srgbClr val="374151"/>
                </a:solidFill>
                <a:highlight>
                  <a:srgbClr val="F7F7F8"/>
                </a:highlight>
              </a:rPr>
              <a:t>In the Philippines specifically, it was a Spanish colony, marked by a rigid caste system, social inequality, and resistance movements against colonial rule. </a:t>
            </a:r>
            <a:endParaRPr sz="5100"/>
          </a:p>
        </p:txBody>
      </p:sp>
      <p:pic>
        <p:nvPicPr>
          <p:cNvPr id="104" name="Google Shape;104;p23"/>
          <p:cNvPicPr preferRelativeResize="0"/>
          <p:nvPr/>
        </p:nvPicPr>
        <p:blipFill>
          <a:blip r:embed="rId4">
            <a:alphaModFix/>
          </a:blip>
          <a:stretch>
            <a:fillRect/>
          </a:stretch>
        </p:blipFill>
        <p:spPr>
          <a:xfrm>
            <a:off x="4419125" y="0"/>
            <a:ext cx="4724876"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8" name="Shape 108"/>
        <p:cNvGrpSpPr/>
        <p:nvPr/>
      </p:nvGrpSpPr>
      <p:grpSpPr>
        <a:xfrm>
          <a:off x="0" y="0"/>
          <a:ext cx="0" cy="0"/>
          <a:chOff x="0" y="0"/>
          <a:chExt cx="0" cy="0"/>
        </a:xfrm>
      </p:grpSpPr>
      <p:sp>
        <p:nvSpPr>
          <p:cNvPr id="109" name="Google Shape;109;p24"/>
          <p:cNvSpPr txBox="1"/>
          <p:nvPr>
            <p:ph type="title"/>
          </p:nvPr>
        </p:nvSpPr>
        <p:spPr>
          <a:xfrm>
            <a:off x="120750" y="1042050"/>
            <a:ext cx="4201800" cy="305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1100"/>
              <a:buNone/>
            </a:pPr>
            <a:r>
              <a:rPr lang="en" sz="3600">
                <a:solidFill>
                  <a:srgbClr val="374151"/>
                </a:solidFill>
                <a:highlight>
                  <a:srgbClr val="F7F7F8"/>
                </a:highlight>
              </a:rPr>
              <a:t>This period also witnessed the spread of Enlightenment ideas and the emergence of nationalism and independence movements in various parts of the world.</a:t>
            </a:r>
            <a:endParaRPr sz="4800"/>
          </a:p>
        </p:txBody>
      </p:sp>
      <p:pic>
        <p:nvPicPr>
          <p:cNvPr id="110" name="Google Shape;110;p24"/>
          <p:cNvPicPr preferRelativeResize="0"/>
          <p:nvPr/>
        </p:nvPicPr>
        <p:blipFill>
          <a:blip r:embed="rId4">
            <a:alphaModFix/>
          </a:blip>
          <a:stretch>
            <a:fillRect/>
          </a:stretch>
        </p:blipFill>
        <p:spPr>
          <a:xfrm>
            <a:off x="4474875" y="0"/>
            <a:ext cx="4669126"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4" name="Shape 114"/>
        <p:cNvGrpSpPr/>
        <p:nvPr/>
      </p:nvGrpSpPr>
      <p:grpSpPr>
        <a:xfrm>
          <a:off x="0" y="0"/>
          <a:ext cx="0" cy="0"/>
          <a:chOff x="0" y="0"/>
          <a:chExt cx="0" cy="0"/>
        </a:xfrm>
      </p:grpSpPr>
      <p:sp>
        <p:nvSpPr>
          <p:cNvPr id="115" name="Google Shape;115;p25"/>
          <p:cNvSpPr txBox="1"/>
          <p:nvPr>
            <p:ph type="title"/>
          </p:nvPr>
        </p:nvSpPr>
        <p:spPr>
          <a:xfrm>
            <a:off x="7010225" y="1902925"/>
            <a:ext cx="1755600" cy="283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1100"/>
              <a:buNone/>
            </a:pPr>
            <a:r>
              <a:rPr lang="en"/>
              <a:t>What was the Philippines in Rizal’s time?</a:t>
            </a:r>
            <a:endParaRPr/>
          </a:p>
        </p:txBody>
      </p:sp>
      <p:pic>
        <p:nvPicPr>
          <p:cNvPr id="116" name="Google Shape;116;p25"/>
          <p:cNvPicPr preferRelativeResize="0"/>
          <p:nvPr/>
        </p:nvPicPr>
        <p:blipFill>
          <a:blip r:embed="rId4">
            <a:alphaModFix/>
          </a:blip>
          <a:stretch>
            <a:fillRect/>
          </a:stretch>
        </p:blipFill>
        <p:spPr>
          <a:xfrm>
            <a:off x="0" y="0"/>
            <a:ext cx="9143999" cy="5143500"/>
          </a:xfrm>
          <a:prstGeom prst="rect">
            <a:avLst/>
          </a:prstGeom>
          <a:noFill/>
          <a:ln>
            <a:noFill/>
          </a:ln>
        </p:spPr>
      </p:pic>
      <p:sp>
        <p:nvSpPr>
          <p:cNvPr id="117" name="Google Shape;117;p25"/>
          <p:cNvSpPr txBox="1"/>
          <p:nvPr/>
        </p:nvSpPr>
        <p:spPr>
          <a:xfrm>
            <a:off x="821025" y="615775"/>
            <a:ext cx="7679100" cy="809100"/>
          </a:xfrm>
          <a:prstGeom prst="rect">
            <a:avLst/>
          </a:prstGeom>
          <a:solidFill>
            <a:srgbClr val="AAAAAA"/>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000">
                <a:latin typeface="Redressed"/>
                <a:ea typeface="Redressed"/>
                <a:cs typeface="Redressed"/>
                <a:sym typeface="Redressed"/>
              </a:rPr>
              <a:t>What was the Philippines in Rizal’s time?</a:t>
            </a:r>
            <a:endParaRPr b="1" sz="4000">
              <a:latin typeface="Redressed"/>
              <a:ea typeface="Redressed"/>
              <a:cs typeface="Redressed"/>
              <a:sym typeface="Redresse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1" name="Shape 121"/>
        <p:cNvGrpSpPr/>
        <p:nvPr/>
      </p:nvGrpSpPr>
      <p:grpSpPr>
        <a:xfrm>
          <a:off x="0" y="0"/>
          <a:ext cx="0" cy="0"/>
          <a:chOff x="0" y="0"/>
          <a:chExt cx="0" cy="0"/>
        </a:xfrm>
      </p:grpSpPr>
      <p:sp>
        <p:nvSpPr>
          <p:cNvPr id="122" name="Google Shape;122;p26"/>
          <p:cNvSpPr txBox="1"/>
          <p:nvPr>
            <p:ph type="title"/>
          </p:nvPr>
        </p:nvSpPr>
        <p:spPr>
          <a:xfrm>
            <a:off x="4607200" y="82925"/>
            <a:ext cx="4536900" cy="18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1100"/>
              <a:buNone/>
            </a:pPr>
            <a:r>
              <a:rPr lang="en" sz="2600">
                <a:solidFill>
                  <a:srgbClr val="374151"/>
                </a:solidFill>
                <a:highlight>
                  <a:srgbClr val="F7F7F8"/>
                </a:highlight>
              </a:rPr>
              <a:t>Philippines was a colony of Spain, characterized by Spanish colonial rule, a hierarchical society, and a strong influence of Spanish culture and religion</a:t>
            </a:r>
            <a:endParaRPr sz="3800"/>
          </a:p>
        </p:txBody>
      </p:sp>
      <p:pic>
        <p:nvPicPr>
          <p:cNvPr id="123" name="Google Shape;123;p26"/>
          <p:cNvPicPr preferRelativeResize="0"/>
          <p:nvPr/>
        </p:nvPicPr>
        <p:blipFill>
          <a:blip r:embed="rId4">
            <a:alphaModFix/>
          </a:blip>
          <a:stretch>
            <a:fillRect/>
          </a:stretch>
        </p:blipFill>
        <p:spPr>
          <a:xfrm>
            <a:off x="119800" y="0"/>
            <a:ext cx="4304575" cy="5046000"/>
          </a:xfrm>
          <a:prstGeom prst="rect">
            <a:avLst/>
          </a:prstGeom>
          <a:noFill/>
          <a:ln>
            <a:noFill/>
          </a:ln>
        </p:spPr>
      </p:pic>
      <p:pic>
        <p:nvPicPr>
          <p:cNvPr id="124" name="Google Shape;124;p26"/>
          <p:cNvPicPr preferRelativeResize="0"/>
          <p:nvPr/>
        </p:nvPicPr>
        <p:blipFill>
          <a:blip r:embed="rId5">
            <a:alphaModFix/>
          </a:blip>
          <a:stretch>
            <a:fillRect/>
          </a:stretch>
        </p:blipFill>
        <p:spPr>
          <a:xfrm>
            <a:off x="4424375" y="2032625"/>
            <a:ext cx="4719624" cy="3110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8" name="Shape 128"/>
        <p:cNvGrpSpPr/>
        <p:nvPr/>
      </p:nvGrpSpPr>
      <p:grpSpPr>
        <a:xfrm>
          <a:off x="0" y="0"/>
          <a:ext cx="0" cy="0"/>
          <a:chOff x="0" y="0"/>
          <a:chExt cx="0" cy="0"/>
        </a:xfrm>
      </p:grpSpPr>
      <p:pic>
        <p:nvPicPr>
          <p:cNvPr id="129" name="Google Shape;129;p27"/>
          <p:cNvPicPr preferRelativeResize="0"/>
          <p:nvPr/>
        </p:nvPicPr>
        <p:blipFill>
          <a:blip r:embed="rId4">
            <a:alphaModFix/>
          </a:blip>
          <a:stretch>
            <a:fillRect/>
          </a:stretch>
        </p:blipFill>
        <p:spPr>
          <a:xfrm>
            <a:off x="0" y="0"/>
            <a:ext cx="9144001" cy="5143500"/>
          </a:xfrm>
          <a:prstGeom prst="rect">
            <a:avLst/>
          </a:prstGeom>
          <a:noFill/>
          <a:ln>
            <a:noFill/>
          </a:ln>
        </p:spPr>
      </p:pic>
      <p:sp>
        <p:nvSpPr>
          <p:cNvPr id="130" name="Google Shape;130;p27"/>
          <p:cNvSpPr txBox="1"/>
          <p:nvPr/>
        </p:nvSpPr>
        <p:spPr>
          <a:xfrm>
            <a:off x="1182275" y="816625"/>
            <a:ext cx="5375100" cy="31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7"/>
          <p:cNvSpPr txBox="1"/>
          <p:nvPr/>
        </p:nvSpPr>
        <p:spPr>
          <a:xfrm>
            <a:off x="897150" y="1584450"/>
            <a:ext cx="7349700" cy="1767300"/>
          </a:xfrm>
          <a:prstGeom prst="rect">
            <a:avLst/>
          </a:prstGeom>
          <a:solidFill>
            <a:srgbClr val="FFE59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5300">
                <a:latin typeface="Redressed"/>
                <a:ea typeface="Redressed"/>
                <a:cs typeface="Redressed"/>
                <a:sym typeface="Redressed"/>
              </a:rPr>
              <a:t>The World and the Philippines of Rizal’s Time</a:t>
            </a:r>
            <a:endParaRPr b="1" sz="5300">
              <a:latin typeface="Redressed"/>
              <a:ea typeface="Redressed"/>
              <a:cs typeface="Redressed"/>
              <a:sym typeface="Redresse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 name="Shape 135"/>
        <p:cNvGrpSpPr/>
        <p:nvPr/>
      </p:nvGrpSpPr>
      <p:grpSpPr>
        <a:xfrm>
          <a:off x="0" y="0"/>
          <a:ext cx="0" cy="0"/>
          <a:chOff x="0" y="0"/>
          <a:chExt cx="0" cy="0"/>
        </a:xfrm>
      </p:grpSpPr>
      <p:sp>
        <p:nvSpPr>
          <p:cNvPr id="136" name="Google Shape;136;p28"/>
          <p:cNvSpPr txBox="1"/>
          <p:nvPr/>
        </p:nvSpPr>
        <p:spPr>
          <a:xfrm>
            <a:off x="121850" y="182850"/>
            <a:ext cx="8239500" cy="209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500">
                <a:latin typeface="Redressed"/>
                <a:ea typeface="Redressed"/>
                <a:cs typeface="Redressed"/>
                <a:sym typeface="Redressed"/>
              </a:rPr>
              <a:t>I</a:t>
            </a:r>
            <a:r>
              <a:rPr lang="en" sz="3200">
                <a:latin typeface="Redressed"/>
                <a:ea typeface="Redressed"/>
                <a:cs typeface="Redressed"/>
                <a:sym typeface="Redressed"/>
              </a:rPr>
              <a:t>n 19th century, there </a:t>
            </a:r>
            <a:r>
              <a:rPr lang="en" sz="3200">
                <a:latin typeface="Redressed"/>
                <a:ea typeface="Redressed"/>
                <a:cs typeface="Redressed"/>
                <a:sym typeface="Redressed"/>
              </a:rPr>
              <a:t>were</a:t>
            </a:r>
            <a:r>
              <a:rPr lang="en" sz="3200">
                <a:latin typeface="Redressed"/>
                <a:ea typeface="Redressed"/>
                <a:cs typeface="Redressed"/>
                <a:sym typeface="Redressed"/>
              </a:rPr>
              <a:t> massive changes in the world, particularly in Europe, Spain, and the Philippines. </a:t>
            </a:r>
            <a:endParaRPr sz="3200">
              <a:latin typeface="Redressed"/>
              <a:ea typeface="Redressed"/>
              <a:cs typeface="Redressed"/>
              <a:sym typeface="Redressed"/>
            </a:endParaRPr>
          </a:p>
          <a:p>
            <a:pPr indent="0" lvl="0" marL="0" rtl="0" algn="ctr">
              <a:spcBef>
                <a:spcPts val="0"/>
              </a:spcBef>
              <a:spcAft>
                <a:spcPts val="0"/>
              </a:spcAft>
              <a:buNone/>
            </a:pPr>
            <a:r>
              <a:t/>
            </a:r>
            <a:endParaRPr sz="3500">
              <a:latin typeface="Redressed"/>
              <a:ea typeface="Redressed"/>
              <a:cs typeface="Redressed"/>
              <a:sym typeface="Redressed"/>
            </a:endParaRPr>
          </a:p>
          <a:p>
            <a:pPr indent="0" lvl="0" marL="0" rtl="0" algn="l">
              <a:spcBef>
                <a:spcPts val="0"/>
              </a:spcBef>
              <a:spcAft>
                <a:spcPts val="0"/>
              </a:spcAft>
              <a:buNone/>
            </a:pPr>
            <a:r>
              <a:rPr b="1" lang="en" sz="3500" u="sng">
                <a:latin typeface="Redressed"/>
                <a:ea typeface="Redressed"/>
                <a:cs typeface="Redressed"/>
                <a:sym typeface="Redressed"/>
              </a:rPr>
              <a:t>(1858-1863)</a:t>
            </a:r>
            <a:endParaRPr b="1" sz="3500" u="sng">
              <a:latin typeface="Redressed"/>
              <a:ea typeface="Redressed"/>
              <a:cs typeface="Redressed"/>
              <a:sym typeface="Redressed"/>
            </a:endParaRPr>
          </a:p>
          <a:p>
            <a:pPr indent="0" lvl="0" marL="0" rtl="0" algn="ctr">
              <a:spcBef>
                <a:spcPts val="0"/>
              </a:spcBef>
              <a:spcAft>
                <a:spcPts val="0"/>
              </a:spcAft>
              <a:buNone/>
            </a:pPr>
            <a:r>
              <a:rPr lang="en" sz="3500">
                <a:latin typeface="Redressed"/>
                <a:ea typeface="Redressed"/>
                <a:cs typeface="Redressed"/>
                <a:sym typeface="Redressed"/>
              </a:rPr>
              <a:t>       Europe prospered like never before and England led the way as the growing imperialist power.</a:t>
            </a:r>
            <a:endParaRPr sz="3500">
              <a:latin typeface="Redressed"/>
              <a:ea typeface="Redressed"/>
              <a:cs typeface="Redressed"/>
              <a:sym typeface="Redressed"/>
            </a:endParaRPr>
          </a:p>
          <a:p>
            <a:pPr indent="0" lvl="0" marL="0" rtl="0" algn="ctr">
              <a:spcBef>
                <a:spcPts val="0"/>
              </a:spcBef>
              <a:spcAft>
                <a:spcPts val="0"/>
              </a:spcAft>
              <a:buNone/>
            </a:pPr>
            <a:r>
              <a:t/>
            </a:r>
            <a:endParaRPr sz="3500">
              <a:latin typeface="Redressed"/>
              <a:ea typeface="Redressed"/>
              <a:cs typeface="Redressed"/>
              <a:sym typeface="Redressed"/>
            </a:endParaRPr>
          </a:p>
          <a:p>
            <a:pPr indent="0" lvl="0" marL="0" rtl="0" algn="ctr">
              <a:spcBef>
                <a:spcPts val="0"/>
              </a:spcBef>
              <a:spcAft>
                <a:spcPts val="0"/>
              </a:spcAft>
              <a:buNone/>
            </a:pPr>
            <a:r>
              <a:t/>
            </a:r>
            <a:endParaRPr sz="3500">
              <a:latin typeface="Redressed"/>
              <a:ea typeface="Redressed"/>
              <a:cs typeface="Redressed"/>
              <a:sym typeface="Redresse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0" name="Shape 140"/>
        <p:cNvGrpSpPr/>
        <p:nvPr/>
      </p:nvGrpSpPr>
      <p:grpSpPr>
        <a:xfrm>
          <a:off x="0" y="0"/>
          <a:ext cx="0" cy="0"/>
          <a:chOff x="0" y="0"/>
          <a:chExt cx="0" cy="0"/>
        </a:xfrm>
      </p:grpSpPr>
      <p:sp>
        <p:nvSpPr>
          <p:cNvPr id="141" name="Google Shape;141;p29"/>
          <p:cNvSpPr txBox="1"/>
          <p:nvPr>
            <p:ph type="title"/>
          </p:nvPr>
        </p:nvSpPr>
        <p:spPr>
          <a:xfrm>
            <a:off x="599450" y="2072025"/>
            <a:ext cx="8067000" cy="62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1100"/>
              <a:buNone/>
            </a:pPr>
            <a:r>
              <a:rPr lang="en" sz="3400"/>
              <a:t>France conquered Vietnam, </a:t>
            </a:r>
            <a:r>
              <a:rPr lang="en" sz="3400"/>
              <a:t>Cambodia</a:t>
            </a:r>
            <a:r>
              <a:rPr lang="en" sz="3400"/>
              <a:t> and Laos</a:t>
            </a:r>
            <a:endParaRPr sz="3400"/>
          </a:p>
          <a:p>
            <a:pPr indent="0" lvl="0" marL="0" rtl="0" algn="l">
              <a:spcBef>
                <a:spcPts val="0"/>
              </a:spcBef>
              <a:spcAft>
                <a:spcPts val="0"/>
              </a:spcAft>
              <a:buSzPts val="1100"/>
              <a:buNone/>
            </a:pPr>
            <a:r>
              <a:t/>
            </a:r>
            <a:endParaRPr sz="3400"/>
          </a:p>
          <a:p>
            <a:pPr indent="0" lvl="0" marL="0" rtl="0" algn="l">
              <a:spcBef>
                <a:spcPts val="0"/>
              </a:spcBef>
              <a:spcAft>
                <a:spcPts val="0"/>
              </a:spcAft>
              <a:buSzPts val="1100"/>
              <a:buNone/>
            </a:pPr>
            <a:r>
              <a:rPr lang="en" sz="3400"/>
              <a:t>While the 19th Century was hailed for its massive social changes, it was not for all imperialists. </a:t>
            </a:r>
            <a:endParaRPr sz="3400"/>
          </a:p>
          <a:p>
            <a:pPr indent="0" lvl="0" marL="0" rtl="0" algn="ctr">
              <a:spcBef>
                <a:spcPts val="0"/>
              </a:spcBef>
              <a:spcAft>
                <a:spcPts val="0"/>
              </a:spcAft>
              <a:buSzPts val="1100"/>
              <a:buNone/>
            </a:pPr>
            <a:r>
              <a:t/>
            </a:r>
            <a:endParaRPr sz="3400"/>
          </a:p>
          <a:p>
            <a:pPr indent="0" lvl="0" marL="0" rtl="0" algn="l">
              <a:spcBef>
                <a:spcPts val="0"/>
              </a:spcBef>
              <a:spcAft>
                <a:spcPts val="0"/>
              </a:spcAft>
              <a:buSzPts val="1100"/>
              <a:buNone/>
            </a:pPr>
            <a:r>
              <a:rPr lang="en" sz="3400"/>
              <a:t>While England, France and Dutch enjoyed the fruits of their colonial activities, Spain Stagnated.</a:t>
            </a:r>
            <a:endParaRPr sz="3400"/>
          </a:p>
          <a:p>
            <a:pPr indent="0" lvl="0" marL="0" rtl="0" algn="ctr">
              <a:spcBef>
                <a:spcPts val="0"/>
              </a:spcBef>
              <a:spcAft>
                <a:spcPts val="0"/>
              </a:spcAft>
              <a:buSzPts val="1100"/>
              <a:buNone/>
            </a:pPr>
            <a:r>
              <a:t/>
            </a:r>
            <a:endParaRPr sz="3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5" name="Shape 145"/>
        <p:cNvGrpSpPr/>
        <p:nvPr/>
      </p:nvGrpSpPr>
      <p:grpSpPr>
        <a:xfrm>
          <a:off x="0" y="0"/>
          <a:ext cx="0" cy="0"/>
          <a:chOff x="0" y="0"/>
          <a:chExt cx="0" cy="0"/>
        </a:xfrm>
      </p:grpSpPr>
      <p:sp>
        <p:nvSpPr>
          <p:cNvPr id="146" name="Google Shape;146;p30"/>
          <p:cNvSpPr txBox="1"/>
          <p:nvPr>
            <p:ph type="title"/>
          </p:nvPr>
        </p:nvSpPr>
        <p:spPr>
          <a:xfrm>
            <a:off x="280325" y="1243225"/>
            <a:ext cx="8471400" cy="203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1100"/>
              <a:buNone/>
            </a:pPr>
            <a:r>
              <a:rPr lang="en" sz="3600"/>
              <a:t>Spain never learned a lesson from the loss of her colonies </a:t>
            </a:r>
            <a:endParaRPr sz="3600"/>
          </a:p>
          <a:p>
            <a:pPr indent="0" lvl="0" marL="0" rtl="0" algn="ctr">
              <a:spcBef>
                <a:spcPts val="0"/>
              </a:spcBef>
              <a:spcAft>
                <a:spcPts val="0"/>
              </a:spcAft>
              <a:buSzPts val="1100"/>
              <a:buNone/>
            </a:pPr>
            <a:r>
              <a:rPr lang="en" sz="3600"/>
              <a:t>(Zaide, 1999)</a:t>
            </a:r>
            <a:endParaRPr sz="3600"/>
          </a:p>
          <a:p>
            <a:pPr indent="0" lvl="0" marL="0" rtl="0" algn="ctr">
              <a:spcBef>
                <a:spcPts val="0"/>
              </a:spcBef>
              <a:spcAft>
                <a:spcPts val="0"/>
              </a:spcAft>
              <a:buSzPts val="1100"/>
              <a:buNone/>
            </a:pPr>
            <a:r>
              <a:t/>
            </a:r>
            <a:endParaRPr sz="3600"/>
          </a:p>
          <a:p>
            <a:pPr indent="0" lvl="0" marL="0" rtl="0" algn="ctr">
              <a:spcBef>
                <a:spcPts val="0"/>
              </a:spcBef>
              <a:spcAft>
                <a:spcPts val="0"/>
              </a:spcAft>
              <a:buSzPts val="1100"/>
              <a:buNone/>
            </a:pPr>
            <a:r>
              <a:rPr lang="en" sz="3600"/>
              <a:t>         From being considered the “Mistress of the world”, Spain continued despotic </a:t>
            </a:r>
            <a:r>
              <a:rPr lang="en" sz="3600"/>
              <a:t>colonial</a:t>
            </a:r>
            <a:r>
              <a:rPr lang="en" sz="3600"/>
              <a:t> rule in its remaining colonies- Cuba, Puerto Rico and the Philippines.</a:t>
            </a:r>
            <a:endParaRPr sz="3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0" name="Shape 150"/>
        <p:cNvGrpSpPr/>
        <p:nvPr/>
      </p:nvGrpSpPr>
      <p:grpSpPr>
        <a:xfrm>
          <a:off x="0" y="0"/>
          <a:ext cx="0" cy="0"/>
          <a:chOff x="0" y="0"/>
          <a:chExt cx="0" cy="0"/>
        </a:xfrm>
      </p:grpSpPr>
      <p:sp>
        <p:nvSpPr>
          <p:cNvPr id="151" name="Google Shape;151;p31"/>
          <p:cNvSpPr txBox="1"/>
          <p:nvPr>
            <p:ph type="title"/>
          </p:nvPr>
        </p:nvSpPr>
        <p:spPr>
          <a:xfrm>
            <a:off x="392300" y="1183350"/>
            <a:ext cx="8067000" cy="277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1100"/>
              <a:buNone/>
            </a:pPr>
            <a:r>
              <a:rPr lang="en" sz="5400"/>
              <a:t>During this time, Rizal witnessed the flowering of Western imperialism and the downfall of the Spanish colonial rule.</a:t>
            </a:r>
            <a:endParaRPr sz="5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 name="Shape 49"/>
        <p:cNvGrpSpPr/>
        <p:nvPr/>
      </p:nvGrpSpPr>
      <p:grpSpPr>
        <a:xfrm>
          <a:off x="0" y="0"/>
          <a:ext cx="0" cy="0"/>
          <a:chOff x="0" y="0"/>
          <a:chExt cx="0" cy="0"/>
        </a:xfrm>
      </p:grpSpPr>
      <p:sp>
        <p:nvSpPr>
          <p:cNvPr id="50" name="Google Shape;50;p14"/>
          <p:cNvSpPr txBox="1"/>
          <p:nvPr/>
        </p:nvSpPr>
        <p:spPr>
          <a:xfrm>
            <a:off x="538500" y="1582600"/>
            <a:ext cx="8067000" cy="2490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250">
              <a:latin typeface="Roboto"/>
              <a:ea typeface="Roboto"/>
              <a:cs typeface="Roboto"/>
              <a:sym typeface="Roboto"/>
            </a:endParaRPr>
          </a:p>
          <a:p>
            <a:pPr indent="0" lvl="0" marL="0" rtl="0" algn="l">
              <a:lnSpc>
                <a:spcPct val="115000"/>
              </a:lnSpc>
              <a:spcBef>
                <a:spcPts val="1600"/>
              </a:spcBef>
              <a:spcAft>
                <a:spcPts val="1600"/>
              </a:spcAft>
              <a:buNone/>
            </a:pPr>
            <a:r>
              <a:rPr lang="en" sz="1250">
                <a:latin typeface="Roboto"/>
                <a:ea typeface="Roboto"/>
                <a:cs typeface="Roboto"/>
                <a:sym typeface="Roboto"/>
              </a:rPr>
              <a:t> </a:t>
            </a:r>
            <a:endParaRPr sz="1250">
              <a:latin typeface="Roboto"/>
              <a:ea typeface="Roboto"/>
              <a:cs typeface="Roboto"/>
              <a:sym typeface="Roboto"/>
            </a:endParaRPr>
          </a:p>
        </p:txBody>
      </p:sp>
      <p:sp>
        <p:nvSpPr>
          <p:cNvPr id="51" name="Google Shape;51;p14"/>
          <p:cNvSpPr txBox="1"/>
          <p:nvPr>
            <p:ph type="title"/>
          </p:nvPr>
        </p:nvSpPr>
        <p:spPr>
          <a:xfrm>
            <a:off x="647175" y="507100"/>
            <a:ext cx="8067000" cy="394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1100"/>
              <a:buNone/>
            </a:pPr>
            <a:r>
              <a:rPr lang="en" sz="4100">
                <a:solidFill>
                  <a:srgbClr val="374151"/>
                </a:solidFill>
                <a:highlight>
                  <a:srgbClr val="F7F7F8"/>
                </a:highlight>
              </a:rPr>
              <a:t>"The facts of contemporary history are also the facts about the success and the failure of individual men and women,"</a:t>
            </a:r>
            <a:endParaRPr sz="4100">
              <a:solidFill>
                <a:srgbClr val="374151"/>
              </a:solidFill>
              <a:highlight>
                <a:srgbClr val="F7F7F8"/>
              </a:highlight>
            </a:endParaRPr>
          </a:p>
          <a:p>
            <a:pPr indent="0" lvl="0" marL="0" rtl="0" algn="ctr">
              <a:spcBef>
                <a:spcPts val="0"/>
              </a:spcBef>
              <a:spcAft>
                <a:spcPts val="0"/>
              </a:spcAft>
              <a:buSzPts val="1100"/>
              <a:buNone/>
            </a:pPr>
            <a:r>
              <a:t/>
            </a:r>
            <a:endParaRPr sz="4100">
              <a:solidFill>
                <a:srgbClr val="374151"/>
              </a:solidFill>
              <a:highlight>
                <a:srgbClr val="F7F7F8"/>
              </a:highlight>
            </a:endParaRPr>
          </a:p>
          <a:p>
            <a:pPr indent="-488950" lvl="0" marL="457200" rtl="0" algn="ctr">
              <a:spcBef>
                <a:spcPts val="0"/>
              </a:spcBef>
              <a:spcAft>
                <a:spcPts val="0"/>
              </a:spcAft>
              <a:buClr>
                <a:srgbClr val="374151"/>
              </a:buClr>
              <a:buSzPts val="4100"/>
              <a:buChar char="-"/>
            </a:pPr>
            <a:r>
              <a:rPr lang="en" sz="4100">
                <a:solidFill>
                  <a:srgbClr val="374151"/>
                </a:solidFill>
                <a:highlight>
                  <a:srgbClr val="F7F7F8"/>
                </a:highlight>
              </a:rPr>
              <a:t>Wright Mills 1959</a:t>
            </a:r>
            <a:endParaRPr sz="4100">
              <a:solidFill>
                <a:srgbClr val="374151"/>
              </a:solidFill>
              <a:highlight>
                <a:srgbClr val="F7F7F8"/>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5" name="Shape 155"/>
        <p:cNvGrpSpPr/>
        <p:nvPr/>
      </p:nvGrpSpPr>
      <p:grpSpPr>
        <a:xfrm>
          <a:off x="0" y="0"/>
          <a:ext cx="0" cy="0"/>
          <a:chOff x="0" y="0"/>
          <a:chExt cx="0" cy="0"/>
        </a:xfrm>
      </p:grpSpPr>
      <p:sp>
        <p:nvSpPr>
          <p:cNvPr id="156" name="Google Shape;156;p32"/>
          <p:cNvSpPr txBox="1"/>
          <p:nvPr>
            <p:ph type="title"/>
          </p:nvPr>
        </p:nvSpPr>
        <p:spPr>
          <a:xfrm>
            <a:off x="538500" y="1538000"/>
            <a:ext cx="8432100" cy="270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400">
                <a:solidFill>
                  <a:srgbClr val="000000"/>
                </a:solidFill>
              </a:rPr>
              <a:t>          </a:t>
            </a:r>
            <a:r>
              <a:rPr lang="en" sz="3400">
                <a:solidFill>
                  <a:srgbClr val="000000"/>
                </a:solidFill>
              </a:rPr>
              <a:t>In this century, Rizal was born and exposed to varying political, economic and socio-cultural realities</a:t>
            </a:r>
            <a:endParaRPr sz="3400">
              <a:solidFill>
                <a:srgbClr val="000000"/>
              </a:solidFill>
            </a:endParaRPr>
          </a:p>
          <a:p>
            <a:pPr indent="0" lvl="0" marL="0" rtl="0" algn="l">
              <a:spcBef>
                <a:spcPts val="0"/>
              </a:spcBef>
              <a:spcAft>
                <a:spcPts val="0"/>
              </a:spcAft>
              <a:buNone/>
            </a:pPr>
            <a:r>
              <a:t/>
            </a:r>
            <a:endParaRPr sz="3400">
              <a:solidFill>
                <a:srgbClr val="000000"/>
              </a:solidFill>
            </a:endParaRPr>
          </a:p>
          <a:p>
            <a:pPr indent="0" lvl="0" marL="0" rtl="0" algn="l">
              <a:spcBef>
                <a:spcPts val="0"/>
              </a:spcBef>
              <a:spcAft>
                <a:spcPts val="0"/>
              </a:spcAft>
              <a:buNone/>
            </a:pPr>
            <a:r>
              <a:rPr lang="en" sz="3400">
                <a:solidFill>
                  <a:srgbClr val="000000"/>
                </a:solidFill>
              </a:rPr>
              <a:t>          Rizal witnessed the effects brought by the industrial Revolution, benefited from the opening of the Suez Canal, gained education in Europe, became an Ilustrado, and took part in the Propaganda Movement.</a:t>
            </a:r>
            <a:endParaRPr sz="3400">
              <a:solidFill>
                <a:srgbClr val="000000"/>
              </a:solidFill>
            </a:endParaRPr>
          </a:p>
          <a:p>
            <a:pPr indent="0" lvl="0" marL="0" rtl="0" algn="ctr">
              <a:spcBef>
                <a:spcPts val="0"/>
              </a:spcBef>
              <a:spcAft>
                <a:spcPts val="0"/>
              </a:spcAft>
              <a:buSzPts val="1100"/>
              <a:buNone/>
            </a:pPr>
            <a:r>
              <a:t/>
            </a:r>
            <a:endParaRPr sz="4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0" name="Shape 160"/>
        <p:cNvGrpSpPr/>
        <p:nvPr/>
      </p:nvGrpSpPr>
      <p:grpSpPr>
        <a:xfrm>
          <a:off x="0" y="0"/>
          <a:ext cx="0" cy="0"/>
          <a:chOff x="0" y="0"/>
          <a:chExt cx="0" cy="0"/>
        </a:xfrm>
      </p:grpSpPr>
      <p:sp>
        <p:nvSpPr>
          <p:cNvPr id="161" name="Google Shape;161;p33"/>
          <p:cNvSpPr txBox="1"/>
          <p:nvPr>
            <p:ph type="title"/>
          </p:nvPr>
        </p:nvSpPr>
        <p:spPr>
          <a:xfrm>
            <a:off x="538500" y="426600"/>
            <a:ext cx="8067000" cy="407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1100"/>
              <a:buNone/>
            </a:pPr>
            <a:r>
              <a:rPr lang="en" sz="3600"/>
              <a:t>The constant shift of these political policies disrupted the way Spain governed the Philippines:</a:t>
            </a:r>
            <a:endParaRPr sz="3600"/>
          </a:p>
          <a:p>
            <a:pPr indent="0" lvl="0" marL="0" rtl="0" algn="ctr">
              <a:spcBef>
                <a:spcPts val="0"/>
              </a:spcBef>
              <a:spcAft>
                <a:spcPts val="0"/>
              </a:spcAft>
              <a:buSzPts val="1100"/>
              <a:buNone/>
            </a:pPr>
            <a:r>
              <a:t/>
            </a:r>
            <a:endParaRPr sz="3600"/>
          </a:p>
          <a:p>
            <a:pPr indent="-476250" lvl="0" marL="457200" rtl="0" algn="ctr">
              <a:spcBef>
                <a:spcPts val="0"/>
              </a:spcBef>
              <a:spcAft>
                <a:spcPts val="0"/>
              </a:spcAft>
              <a:buSzPts val="3900"/>
              <a:buAutoNum type="romanUcPeriod"/>
            </a:pPr>
            <a:r>
              <a:rPr b="1" lang="en" sz="3900"/>
              <a:t>There was maladministration in the delivery of justice</a:t>
            </a:r>
            <a:endParaRPr b="1" sz="3900"/>
          </a:p>
          <a:p>
            <a:pPr indent="0" lvl="0" marL="0" rtl="0" algn="ctr">
              <a:spcBef>
                <a:spcPts val="0"/>
              </a:spcBef>
              <a:spcAft>
                <a:spcPts val="0"/>
              </a:spcAft>
              <a:buSzPts val="1100"/>
              <a:buNone/>
            </a:pPr>
            <a:r>
              <a:t/>
            </a:r>
            <a:endParaRPr b="1" sz="3900"/>
          </a:p>
          <a:p>
            <a:pPr indent="0" lvl="0" marL="0" rtl="0" algn="ctr">
              <a:spcBef>
                <a:spcPts val="0"/>
              </a:spcBef>
              <a:spcAft>
                <a:spcPts val="0"/>
              </a:spcAft>
              <a:buSzPts val="1100"/>
              <a:buNone/>
            </a:pPr>
            <a:r>
              <a:t/>
            </a:r>
            <a:endParaRPr sz="3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5" name="Shape 165"/>
        <p:cNvGrpSpPr/>
        <p:nvPr/>
      </p:nvGrpSpPr>
      <p:grpSpPr>
        <a:xfrm>
          <a:off x="0" y="0"/>
          <a:ext cx="0" cy="0"/>
          <a:chOff x="0" y="0"/>
          <a:chExt cx="0" cy="0"/>
        </a:xfrm>
      </p:grpSpPr>
      <p:sp>
        <p:nvSpPr>
          <p:cNvPr id="166" name="Google Shape;166;p34"/>
          <p:cNvSpPr txBox="1"/>
          <p:nvPr>
            <p:ph type="title"/>
          </p:nvPr>
        </p:nvSpPr>
        <p:spPr>
          <a:xfrm>
            <a:off x="721425" y="1135800"/>
            <a:ext cx="8067000" cy="259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1100"/>
              <a:buNone/>
            </a:pPr>
            <a:r>
              <a:rPr lang="en" sz="2200">
                <a:solidFill>
                  <a:srgbClr val="000000"/>
                </a:solidFill>
              </a:rPr>
              <a:t>Here are some of the consequences and impacts on Filipinos during this period:</a:t>
            </a:r>
            <a:endParaRPr sz="2200">
              <a:solidFill>
                <a:srgbClr val="000000"/>
              </a:solidFill>
            </a:endParaRPr>
          </a:p>
          <a:p>
            <a:pPr indent="0" lvl="0" marL="0" rtl="0" algn="ctr">
              <a:spcBef>
                <a:spcPts val="0"/>
              </a:spcBef>
              <a:spcAft>
                <a:spcPts val="0"/>
              </a:spcAft>
              <a:buSzPts val="1100"/>
              <a:buNone/>
            </a:pPr>
            <a:r>
              <a:t/>
            </a:r>
            <a:endParaRPr sz="2200">
              <a:solidFill>
                <a:srgbClr val="F7F7F8"/>
              </a:solidFill>
            </a:endParaRPr>
          </a:p>
          <a:p>
            <a:pPr indent="0" lvl="0" marL="0" rtl="0" algn="ctr">
              <a:spcBef>
                <a:spcPts val="0"/>
              </a:spcBef>
              <a:spcAft>
                <a:spcPts val="0"/>
              </a:spcAft>
              <a:buSzPts val="1100"/>
              <a:buNone/>
            </a:pPr>
            <a:r>
              <a:rPr lang="en" sz="2600">
                <a:solidFill>
                  <a:srgbClr val="F7F7F8"/>
                </a:solidFill>
              </a:rPr>
              <a:t>Unequal Treatment: </a:t>
            </a:r>
            <a:endParaRPr sz="2600">
              <a:solidFill>
                <a:srgbClr val="F7F7F8"/>
              </a:solidFill>
            </a:endParaRPr>
          </a:p>
          <a:p>
            <a:pPr indent="0" lvl="0" marL="0" rtl="0" algn="ctr">
              <a:spcBef>
                <a:spcPts val="0"/>
              </a:spcBef>
              <a:spcAft>
                <a:spcPts val="0"/>
              </a:spcAft>
              <a:buSzPts val="1100"/>
              <a:buNone/>
            </a:pPr>
            <a:r>
              <a:rPr lang="en" sz="2600">
                <a:solidFill>
                  <a:srgbClr val="000000"/>
                </a:solidFill>
              </a:rPr>
              <a:t>Filipinos often received unequal treatment before the law compared to Spanish colonizers and the Spanish elite. This unequal treatment eroded trust in the justice system and fostered resentment.</a:t>
            </a:r>
            <a:endParaRPr sz="2600">
              <a:solidFill>
                <a:srgbClr val="000000"/>
              </a:solidFill>
            </a:endParaRPr>
          </a:p>
          <a:p>
            <a:pPr indent="0" lvl="0" marL="0" rtl="0" algn="ctr">
              <a:spcBef>
                <a:spcPts val="0"/>
              </a:spcBef>
              <a:spcAft>
                <a:spcPts val="0"/>
              </a:spcAft>
              <a:buSzPts val="1100"/>
              <a:buNone/>
            </a:pPr>
            <a:r>
              <a:t/>
            </a:r>
            <a:endParaRPr sz="2600">
              <a:solidFill>
                <a:srgbClr val="000000"/>
              </a:solidFill>
            </a:endParaRPr>
          </a:p>
          <a:p>
            <a:pPr indent="0" lvl="0" marL="0" rtl="0" algn="ctr">
              <a:spcBef>
                <a:spcPts val="0"/>
              </a:spcBef>
              <a:spcAft>
                <a:spcPts val="0"/>
              </a:spcAft>
              <a:buSzPts val="1100"/>
              <a:buNone/>
            </a:pPr>
            <a:r>
              <a:rPr b="1" lang="en" sz="2600">
                <a:solidFill>
                  <a:srgbClr val="F7F7F8"/>
                </a:solidFill>
              </a:rPr>
              <a:t>Abuses by Spanish Friars: </a:t>
            </a:r>
            <a:endParaRPr b="1" sz="2600">
              <a:solidFill>
                <a:srgbClr val="F7F7F8"/>
              </a:solidFill>
            </a:endParaRPr>
          </a:p>
          <a:p>
            <a:pPr indent="0" lvl="0" marL="0" rtl="0" algn="ctr">
              <a:spcBef>
                <a:spcPts val="0"/>
              </a:spcBef>
              <a:spcAft>
                <a:spcPts val="0"/>
              </a:spcAft>
              <a:buSzPts val="1100"/>
              <a:buNone/>
            </a:pPr>
            <a:r>
              <a:rPr lang="en" sz="2600">
                <a:solidFill>
                  <a:srgbClr val="000000"/>
                </a:solidFill>
              </a:rPr>
              <a:t>Spanish friars, who held significant power in the Philippines, sometimes manipulated the legal system to protect their interests and suppress dissent. This included cases of land grabs and the persecution of those who challenged religious authority.</a:t>
            </a:r>
            <a:endParaRPr sz="2600">
              <a:solidFill>
                <a:srgbClr val="00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 name="Shape 170"/>
        <p:cNvGrpSpPr/>
        <p:nvPr/>
      </p:nvGrpSpPr>
      <p:grpSpPr>
        <a:xfrm>
          <a:off x="0" y="0"/>
          <a:ext cx="0" cy="0"/>
          <a:chOff x="0" y="0"/>
          <a:chExt cx="0" cy="0"/>
        </a:xfrm>
      </p:grpSpPr>
      <p:sp>
        <p:nvSpPr>
          <p:cNvPr id="171" name="Google Shape;171;p35"/>
          <p:cNvSpPr txBox="1"/>
          <p:nvPr>
            <p:ph type="title"/>
          </p:nvPr>
        </p:nvSpPr>
        <p:spPr>
          <a:xfrm>
            <a:off x="611025" y="1231550"/>
            <a:ext cx="8067000" cy="277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1100"/>
              <a:buNone/>
            </a:pPr>
            <a:r>
              <a:rPr b="1" lang="en" sz="4000"/>
              <a:t>II: There was no Equality before the Law</a:t>
            </a:r>
            <a:endParaRPr b="1" sz="4000"/>
          </a:p>
          <a:p>
            <a:pPr indent="0" lvl="0" marL="0" rtl="0" algn="ctr">
              <a:spcBef>
                <a:spcPts val="0"/>
              </a:spcBef>
              <a:spcAft>
                <a:spcPts val="0"/>
              </a:spcAft>
              <a:buSzPts val="1100"/>
              <a:buNone/>
            </a:pPr>
            <a:r>
              <a:t/>
            </a:r>
            <a:endParaRPr b="1" sz="4000"/>
          </a:p>
          <a:p>
            <a:pPr indent="0" lvl="0" marL="0" rtl="0" algn="ctr">
              <a:spcBef>
                <a:spcPts val="0"/>
              </a:spcBef>
              <a:spcAft>
                <a:spcPts val="0"/>
              </a:spcAft>
              <a:buSzPts val="1100"/>
              <a:buNone/>
            </a:pPr>
            <a:r>
              <a:rPr lang="en" sz="4000"/>
              <a:t>In the Philippine context in the 19th century, the native nobles and pure-bred Spaniards enjoyed legal preference both in law and social duties.</a:t>
            </a:r>
            <a:endParaRPr sz="4000"/>
          </a:p>
          <a:p>
            <a:pPr indent="0" lvl="0" marL="0" rtl="0" algn="ctr">
              <a:spcBef>
                <a:spcPts val="0"/>
              </a:spcBef>
              <a:spcAft>
                <a:spcPts val="0"/>
              </a:spcAft>
              <a:buSzPts val="1100"/>
              <a:buNone/>
            </a:pPr>
            <a:r>
              <a:t/>
            </a:r>
            <a:endParaRPr sz="4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5" name="Shape 175"/>
        <p:cNvGrpSpPr/>
        <p:nvPr/>
      </p:nvGrpSpPr>
      <p:grpSpPr>
        <a:xfrm>
          <a:off x="0" y="0"/>
          <a:ext cx="0" cy="0"/>
          <a:chOff x="0" y="0"/>
          <a:chExt cx="0" cy="0"/>
        </a:xfrm>
      </p:grpSpPr>
      <p:sp>
        <p:nvSpPr>
          <p:cNvPr id="176" name="Google Shape;176;p36"/>
          <p:cNvSpPr txBox="1"/>
          <p:nvPr>
            <p:ph type="title"/>
          </p:nvPr>
        </p:nvSpPr>
        <p:spPr>
          <a:xfrm>
            <a:off x="103900" y="864600"/>
            <a:ext cx="8734200" cy="315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1100"/>
              <a:buNone/>
            </a:pPr>
            <a:r>
              <a:rPr b="1" lang="en" sz="3500"/>
              <a:t>III: Racial Prejudice against native Filipinos became prevalent.</a:t>
            </a:r>
            <a:endParaRPr b="1" sz="3500"/>
          </a:p>
          <a:p>
            <a:pPr indent="0" lvl="0" marL="0" rtl="0" algn="ctr">
              <a:spcBef>
                <a:spcPts val="0"/>
              </a:spcBef>
              <a:spcAft>
                <a:spcPts val="0"/>
              </a:spcAft>
              <a:buSzPts val="1100"/>
              <a:buNone/>
            </a:pPr>
            <a:r>
              <a:t/>
            </a:r>
            <a:endParaRPr b="1" sz="3500"/>
          </a:p>
          <a:p>
            <a:pPr indent="0" lvl="0" marL="0" rtl="0" algn="ctr">
              <a:spcBef>
                <a:spcPts val="0"/>
              </a:spcBef>
              <a:spcAft>
                <a:spcPts val="0"/>
              </a:spcAft>
              <a:buSzPts val="1100"/>
              <a:buNone/>
            </a:pPr>
            <a:r>
              <a:rPr lang="en" sz="3500"/>
              <a:t>As evident by the words of Father Burgos, who is known for taking an active part in the Secularization Movement, he provided  unequivocal evidence of how racial discrimination was prevalent even among the native clergies. </a:t>
            </a:r>
            <a:endParaRPr sz="35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0" name="Shape 180"/>
        <p:cNvGrpSpPr/>
        <p:nvPr/>
      </p:nvGrpSpPr>
      <p:grpSpPr>
        <a:xfrm>
          <a:off x="0" y="0"/>
          <a:ext cx="0" cy="0"/>
          <a:chOff x="0" y="0"/>
          <a:chExt cx="0" cy="0"/>
        </a:xfrm>
      </p:grpSpPr>
      <p:sp>
        <p:nvSpPr>
          <p:cNvPr id="181" name="Google Shape;181;p37"/>
          <p:cNvSpPr txBox="1"/>
          <p:nvPr>
            <p:ph type="title"/>
          </p:nvPr>
        </p:nvSpPr>
        <p:spPr>
          <a:xfrm>
            <a:off x="441975" y="1419975"/>
            <a:ext cx="8432400" cy="190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1100"/>
              <a:buNone/>
            </a:pPr>
            <a:r>
              <a:rPr b="1" lang="en" sz="3200"/>
              <a:t>IV:   The Mandatory exercise  of forced labor oppressed the Filipinos Further.</a:t>
            </a:r>
            <a:endParaRPr b="1" sz="3200"/>
          </a:p>
          <a:p>
            <a:pPr indent="0" lvl="0" marL="0" rtl="0" algn="l">
              <a:spcBef>
                <a:spcPts val="0"/>
              </a:spcBef>
              <a:spcAft>
                <a:spcPts val="0"/>
              </a:spcAft>
              <a:buSzPts val="1100"/>
              <a:buNone/>
            </a:pPr>
            <a:r>
              <a:t/>
            </a:r>
            <a:endParaRPr b="1" sz="2800"/>
          </a:p>
          <a:p>
            <a:pPr indent="0" lvl="0" marL="0" rtl="0" algn="l">
              <a:spcBef>
                <a:spcPts val="0"/>
              </a:spcBef>
              <a:spcAft>
                <a:spcPts val="0"/>
              </a:spcAft>
              <a:buSzPts val="1100"/>
              <a:buNone/>
            </a:pPr>
            <a:r>
              <a:rPr lang="en" sz="3000"/>
              <a:t>Also known as </a:t>
            </a:r>
            <a:r>
              <a:rPr lang="en" sz="3000" u="sng"/>
              <a:t>POLO Y SERVICIO</a:t>
            </a:r>
            <a:r>
              <a:rPr lang="en" sz="3000"/>
              <a:t>, all Filipino males with ages ranging from 16-60 were required to render forced labor by the Spanish Government. The </a:t>
            </a:r>
            <a:r>
              <a:rPr lang="en" sz="3000"/>
              <a:t>workers</a:t>
            </a:r>
            <a:r>
              <a:rPr lang="en" sz="3000"/>
              <a:t> were called </a:t>
            </a:r>
            <a:r>
              <a:rPr lang="en" sz="3000" u="sng"/>
              <a:t>POLISTAS</a:t>
            </a:r>
            <a:r>
              <a:rPr lang="en" sz="3000"/>
              <a:t>, while mandatory labor itself was called </a:t>
            </a:r>
            <a:r>
              <a:rPr lang="en" sz="3000" u="sng"/>
              <a:t>POLO</a:t>
            </a:r>
            <a:r>
              <a:rPr lang="en" sz="3000"/>
              <a:t>.</a:t>
            </a:r>
            <a:endParaRPr sz="3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5" name="Shape 185"/>
        <p:cNvGrpSpPr/>
        <p:nvPr/>
      </p:nvGrpSpPr>
      <p:grpSpPr>
        <a:xfrm>
          <a:off x="0" y="0"/>
          <a:ext cx="0" cy="0"/>
          <a:chOff x="0" y="0"/>
          <a:chExt cx="0" cy="0"/>
        </a:xfrm>
      </p:grpSpPr>
      <p:sp>
        <p:nvSpPr>
          <p:cNvPr id="186" name="Google Shape;186;p38"/>
          <p:cNvSpPr txBox="1"/>
          <p:nvPr>
            <p:ph type="title"/>
          </p:nvPr>
        </p:nvSpPr>
        <p:spPr>
          <a:xfrm>
            <a:off x="647275" y="1721825"/>
            <a:ext cx="8067000" cy="183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1100"/>
              <a:buNone/>
            </a:pPr>
            <a:r>
              <a:rPr b="1" lang="en" sz="5000"/>
              <a:t>Economic</a:t>
            </a:r>
            <a:r>
              <a:rPr b="1" lang="en" sz="5000"/>
              <a:t> Context</a:t>
            </a:r>
            <a:endParaRPr b="1" sz="5000"/>
          </a:p>
          <a:p>
            <a:pPr indent="0" lvl="0" marL="0" rtl="0" algn="ctr">
              <a:spcBef>
                <a:spcPts val="0"/>
              </a:spcBef>
              <a:spcAft>
                <a:spcPts val="0"/>
              </a:spcAft>
              <a:buSzPts val="1100"/>
              <a:buNone/>
            </a:pPr>
            <a:r>
              <a:t/>
            </a:r>
            <a:endParaRPr b="1" sz="5000"/>
          </a:p>
          <a:p>
            <a:pPr indent="0" lvl="0" marL="0" rtl="0" algn="ctr">
              <a:spcBef>
                <a:spcPts val="0"/>
              </a:spcBef>
              <a:spcAft>
                <a:spcPts val="0"/>
              </a:spcAft>
              <a:buSzPts val="1100"/>
              <a:buNone/>
            </a:pPr>
            <a:r>
              <a:rPr lang="en" sz="4800"/>
              <a:t>The second half of the 19th century was a </a:t>
            </a:r>
            <a:r>
              <a:rPr lang="en" sz="4800"/>
              <a:t>period</a:t>
            </a:r>
            <a:r>
              <a:rPr lang="en" sz="4800"/>
              <a:t> of rapid economic growth.</a:t>
            </a:r>
            <a:endParaRPr sz="4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0" name="Shape 190"/>
        <p:cNvGrpSpPr/>
        <p:nvPr/>
      </p:nvGrpSpPr>
      <p:grpSpPr>
        <a:xfrm>
          <a:off x="0" y="0"/>
          <a:ext cx="0" cy="0"/>
          <a:chOff x="0" y="0"/>
          <a:chExt cx="0" cy="0"/>
        </a:xfrm>
      </p:grpSpPr>
      <p:sp>
        <p:nvSpPr>
          <p:cNvPr id="191" name="Google Shape;191;p39"/>
          <p:cNvSpPr txBox="1"/>
          <p:nvPr>
            <p:ph type="title"/>
          </p:nvPr>
        </p:nvSpPr>
        <p:spPr>
          <a:xfrm>
            <a:off x="538575" y="538575"/>
            <a:ext cx="8067000" cy="402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1100"/>
              <a:buNone/>
            </a:pPr>
            <a:r>
              <a:rPr b="1" lang="en" sz="4200"/>
              <a:t>ODENSE,2006</a:t>
            </a:r>
            <a:endParaRPr b="1" sz="4200"/>
          </a:p>
          <a:p>
            <a:pPr indent="0" lvl="0" marL="0" rtl="0" algn="ctr">
              <a:spcBef>
                <a:spcPts val="0"/>
              </a:spcBef>
              <a:spcAft>
                <a:spcPts val="0"/>
              </a:spcAft>
              <a:buSzPts val="1100"/>
              <a:buNone/>
            </a:pPr>
            <a:r>
              <a:rPr lang="en" sz="4200"/>
              <a:t>In Europe, the use of increasingly expensive, powerful and productive steam engines resulted in the use of machinery in the manufacturing sector in the cities of Europe.</a:t>
            </a:r>
            <a:endParaRPr sz="42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5" name="Shape 195"/>
        <p:cNvGrpSpPr/>
        <p:nvPr/>
      </p:nvGrpSpPr>
      <p:grpSpPr>
        <a:xfrm>
          <a:off x="0" y="0"/>
          <a:ext cx="0" cy="0"/>
          <a:chOff x="0" y="0"/>
          <a:chExt cx="0" cy="0"/>
        </a:xfrm>
      </p:grpSpPr>
      <p:sp>
        <p:nvSpPr>
          <p:cNvPr id="196" name="Google Shape;196;p40"/>
          <p:cNvSpPr txBox="1"/>
          <p:nvPr>
            <p:ph type="title"/>
          </p:nvPr>
        </p:nvSpPr>
        <p:spPr>
          <a:xfrm>
            <a:off x="538575" y="538575"/>
            <a:ext cx="8067000" cy="402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1100"/>
              <a:buNone/>
            </a:pPr>
            <a:r>
              <a:rPr b="1" lang="en" sz="4800"/>
              <a:t>SUEZ CANAL</a:t>
            </a:r>
            <a:endParaRPr b="1" sz="4800"/>
          </a:p>
          <a:p>
            <a:pPr indent="-527050" lvl="0" marL="457200" rtl="0" algn="ctr">
              <a:spcBef>
                <a:spcPts val="0"/>
              </a:spcBef>
              <a:spcAft>
                <a:spcPts val="0"/>
              </a:spcAft>
              <a:buSzPts val="4700"/>
              <a:buChar char="-"/>
            </a:pPr>
            <a:r>
              <a:rPr lang="en" sz="4700"/>
              <a:t>Is a waterway that connects Europe to Asia by creating a direct shipping route without having to circumnavigate the African continent. </a:t>
            </a:r>
            <a:endParaRPr sz="47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0" name="Shape 200"/>
        <p:cNvGrpSpPr/>
        <p:nvPr/>
      </p:nvGrpSpPr>
      <p:grpSpPr>
        <a:xfrm>
          <a:off x="0" y="0"/>
          <a:ext cx="0" cy="0"/>
          <a:chOff x="0" y="0"/>
          <a:chExt cx="0" cy="0"/>
        </a:xfrm>
      </p:grpSpPr>
      <p:sp>
        <p:nvSpPr>
          <p:cNvPr id="201" name="Google Shape;201;p41"/>
          <p:cNvSpPr txBox="1"/>
          <p:nvPr>
            <p:ph type="title"/>
          </p:nvPr>
        </p:nvSpPr>
        <p:spPr>
          <a:xfrm>
            <a:off x="538575" y="241475"/>
            <a:ext cx="8067000" cy="461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1100"/>
              <a:buNone/>
            </a:pPr>
            <a:r>
              <a:rPr lang="en" sz="3000"/>
              <a:t>The opening of Suez Canal brought several advantages and disadvantages to the Philippines:</a:t>
            </a:r>
            <a:endParaRPr sz="3000"/>
          </a:p>
          <a:p>
            <a:pPr indent="0" lvl="0" marL="0" rtl="0" algn="ctr">
              <a:spcBef>
                <a:spcPts val="0"/>
              </a:spcBef>
              <a:spcAft>
                <a:spcPts val="0"/>
              </a:spcAft>
              <a:buSzPts val="1100"/>
              <a:buNone/>
            </a:pPr>
            <a:r>
              <a:t/>
            </a:r>
            <a:endParaRPr/>
          </a:p>
          <a:p>
            <a:pPr indent="-450850" lvl="0" marL="457200" rtl="0" algn="ctr">
              <a:spcBef>
                <a:spcPts val="0"/>
              </a:spcBef>
              <a:spcAft>
                <a:spcPts val="0"/>
              </a:spcAft>
              <a:buSzPts val="3500"/>
              <a:buAutoNum type="romanUcPeriod"/>
            </a:pPr>
            <a:r>
              <a:rPr lang="en" sz="3500"/>
              <a:t>The distance of travel between Europe and the Philippines was significantly shortened.</a:t>
            </a:r>
            <a:endParaRPr sz="3500"/>
          </a:p>
          <a:p>
            <a:pPr indent="0" lvl="0" marL="0" rtl="0" algn="l">
              <a:spcBef>
                <a:spcPts val="0"/>
              </a:spcBef>
              <a:spcAft>
                <a:spcPts val="0"/>
              </a:spcAft>
              <a:buNone/>
            </a:pPr>
            <a:r>
              <a:t/>
            </a:r>
            <a:endParaRPr sz="3500"/>
          </a:p>
          <a:p>
            <a:pPr indent="-450850" lvl="0" marL="457200" rtl="0" algn="ctr">
              <a:spcBef>
                <a:spcPts val="0"/>
              </a:spcBef>
              <a:spcAft>
                <a:spcPts val="0"/>
              </a:spcAft>
              <a:buSzPts val="3500"/>
              <a:buAutoNum type="romanUcPeriod"/>
            </a:pPr>
            <a:r>
              <a:rPr lang="en" sz="3500"/>
              <a:t>It brought the country closer to spain . </a:t>
            </a:r>
            <a:endParaRPr sz="3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 name="Shape 55"/>
        <p:cNvGrpSpPr/>
        <p:nvPr/>
      </p:nvGrpSpPr>
      <p:grpSpPr>
        <a:xfrm>
          <a:off x="0" y="0"/>
          <a:ext cx="0" cy="0"/>
          <a:chOff x="0" y="0"/>
          <a:chExt cx="0" cy="0"/>
        </a:xfrm>
      </p:grpSpPr>
      <p:sp>
        <p:nvSpPr>
          <p:cNvPr id="56" name="Google Shape;56;p15"/>
          <p:cNvSpPr txBox="1"/>
          <p:nvPr/>
        </p:nvSpPr>
        <p:spPr>
          <a:xfrm>
            <a:off x="386375" y="531250"/>
            <a:ext cx="8572500" cy="4063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200">
                <a:latin typeface="Redressed"/>
                <a:ea typeface="Redressed"/>
                <a:cs typeface="Redressed"/>
                <a:sym typeface="Redressed"/>
              </a:rPr>
              <a:t>M</a:t>
            </a:r>
            <a:r>
              <a:rPr lang="en" sz="4200">
                <a:latin typeface="Redressed"/>
                <a:ea typeface="Redressed"/>
                <a:cs typeface="Redressed"/>
                <a:sym typeface="Redressed"/>
              </a:rPr>
              <a:t>eans that the events and developments in the world at a given time are not just about big historical movements or abstract concepts. They are also intimately connected to the achievements and failures of individual people.</a:t>
            </a:r>
            <a:endParaRPr sz="4400">
              <a:latin typeface="Redressed"/>
              <a:ea typeface="Redressed"/>
              <a:cs typeface="Redressed"/>
              <a:sym typeface="Redresse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5" name="Shape 205"/>
        <p:cNvGrpSpPr/>
        <p:nvPr/>
      </p:nvGrpSpPr>
      <p:grpSpPr>
        <a:xfrm>
          <a:off x="0" y="0"/>
          <a:ext cx="0" cy="0"/>
          <a:chOff x="0" y="0"/>
          <a:chExt cx="0" cy="0"/>
        </a:xfrm>
      </p:grpSpPr>
      <p:sp>
        <p:nvSpPr>
          <p:cNvPr id="206" name="Google Shape;206;p42"/>
          <p:cNvSpPr txBox="1"/>
          <p:nvPr>
            <p:ph type="title"/>
          </p:nvPr>
        </p:nvSpPr>
        <p:spPr>
          <a:xfrm>
            <a:off x="538575" y="434650"/>
            <a:ext cx="8067000" cy="439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1100"/>
              <a:buNone/>
            </a:pPr>
            <a:r>
              <a:rPr b="1" lang="en" sz="4000"/>
              <a:t>SOCIO CULTURAL CONTEXT</a:t>
            </a:r>
            <a:endParaRPr b="1" sz="4000"/>
          </a:p>
          <a:p>
            <a:pPr indent="0" lvl="0" marL="0" rtl="0" algn="ctr">
              <a:spcBef>
                <a:spcPts val="0"/>
              </a:spcBef>
              <a:spcAft>
                <a:spcPts val="0"/>
              </a:spcAft>
              <a:buSzPts val="1100"/>
              <a:buNone/>
            </a:pPr>
            <a:r>
              <a:t/>
            </a:r>
            <a:endParaRPr b="1" sz="2600"/>
          </a:p>
          <a:p>
            <a:pPr indent="0" lvl="0" marL="0" rtl="0" algn="ctr">
              <a:spcBef>
                <a:spcPts val="0"/>
              </a:spcBef>
              <a:spcAft>
                <a:spcPts val="0"/>
              </a:spcAft>
              <a:buSzPts val="1100"/>
              <a:buNone/>
            </a:pPr>
            <a:r>
              <a:t/>
            </a:r>
            <a:endParaRPr b="1" sz="2600"/>
          </a:p>
          <a:p>
            <a:pPr indent="0" lvl="0" marL="0" rtl="0" algn="l">
              <a:spcBef>
                <a:spcPts val="0"/>
              </a:spcBef>
              <a:spcAft>
                <a:spcPts val="0"/>
              </a:spcAft>
              <a:buSzPts val="1100"/>
              <a:buNone/>
            </a:pPr>
            <a:r>
              <a:rPr lang="en" sz="2500"/>
              <a:t>The 19th Century also brought socio- cultural changes in Spain and the Philippines.</a:t>
            </a:r>
            <a:endParaRPr sz="2500"/>
          </a:p>
          <a:p>
            <a:pPr indent="0" lvl="0" marL="0" rtl="0" algn="l">
              <a:spcBef>
                <a:spcPts val="0"/>
              </a:spcBef>
              <a:spcAft>
                <a:spcPts val="0"/>
              </a:spcAft>
              <a:buSzPts val="1100"/>
              <a:buNone/>
            </a:pPr>
            <a:r>
              <a:t/>
            </a:r>
            <a:endParaRPr sz="2500"/>
          </a:p>
          <a:p>
            <a:pPr indent="-425450" lvl="0" marL="457200" rtl="0" algn="l">
              <a:spcBef>
                <a:spcPts val="0"/>
              </a:spcBef>
              <a:spcAft>
                <a:spcPts val="0"/>
              </a:spcAft>
              <a:buSzPts val="3100"/>
              <a:buAutoNum type="romanUcPeriod"/>
            </a:pPr>
            <a:r>
              <a:rPr lang="en" sz="3100"/>
              <a:t>They came the rise of the </a:t>
            </a:r>
            <a:r>
              <a:rPr lang="en" sz="3100"/>
              <a:t>enlightenment</a:t>
            </a:r>
            <a:r>
              <a:rPr lang="en" sz="3100"/>
              <a:t> period</a:t>
            </a:r>
            <a:endParaRPr sz="3100"/>
          </a:p>
          <a:p>
            <a:pPr indent="-425450" lvl="0" marL="457200" rtl="0" algn="l">
              <a:spcBef>
                <a:spcPts val="0"/>
              </a:spcBef>
              <a:spcAft>
                <a:spcPts val="0"/>
              </a:spcAft>
              <a:buSzPts val="3100"/>
              <a:buAutoNum type="romanUcPeriod"/>
            </a:pPr>
            <a:r>
              <a:rPr lang="en" sz="3100"/>
              <a:t>Saw the rise of middle-class , the principalias.</a:t>
            </a:r>
            <a:endParaRPr sz="3100"/>
          </a:p>
          <a:p>
            <a:pPr indent="0" lvl="0" marL="0" rtl="0" algn="ctr">
              <a:spcBef>
                <a:spcPts val="0"/>
              </a:spcBef>
              <a:spcAft>
                <a:spcPts val="0"/>
              </a:spcAft>
              <a:buSzPts val="1100"/>
              <a:buNone/>
            </a:pPr>
            <a:r>
              <a:t/>
            </a:r>
            <a:endParaRPr sz="3000"/>
          </a:p>
          <a:p>
            <a:pPr indent="0" lvl="0" marL="0" rtl="0" algn="ctr">
              <a:spcBef>
                <a:spcPts val="0"/>
              </a:spcBef>
              <a:spcAft>
                <a:spcPts val="0"/>
              </a:spcAft>
              <a:buSzPts val="1100"/>
              <a:buNone/>
            </a:pPr>
            <a:r>
              <a:t/>
            </a:r>
            <a:endParaRPr sz="3000"/>
          </a:p>
          <a:p>
            <a:pPr indent="0" lvl="0" marL="0" rtl="0" algn="ctr">
              <a:spcBef>
                <a:spcPts val="0"/>
              </a:spcBef>
              <a:spcAft>
                <a:spcPts val="0"/>
              </a:spcAft>
              <a:buSzPts val="1100"/>
              <a:buNone/>
            </a:pPr>
            <a:r>
              <a:t/>
            </a:r>
            <a:endParaRPr/>
          </a:p>
          <a:p>
            <a:pPr indent="0" lvl="0" marL="0" rtl="0" algn="ctr">
              <a:spcBef>
                <a:spcPts val="0"/>
              </a:spcBef>
              <a:spcAft>
                <a:spcPts val="0"/>
              </a:spcAft>
              <a:buSzPts val="1100"/>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0" name="Shape 210"/>
        <p:cNvGrpSpPr/>
        <p:nvPr/>
      </p:nvGrpSpPr>
      <p:grpSpPr>
        <a:xfrm>
          <a:off x="0" y="0"/>
          <a:ext cx="0" cy="0"/>
          <a:chOff x="0" y="0"/>
          <a:chExt cx="0" cy="0"/>
        </a:xfrm>
      </p:grpSpPr>
      <p:sp>
        <p:nvSpPr>
          <p:cNvPr id="211" name="Google Shape;211;p43"/>
          <p:cNvSpPr txBox="1"/>
          <p:nvPr>
            <p:ph type="title"/>
          </p:nvPr>
        </p:nvSpPr>
        <p:spPr>
          <a:xfrm>
            <a:off x="538575" y="538575"/>
            <a:ext cx="8067000" cy="397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1100"/>
              <a:buNone/>
            </a:pPr>
            <a:r>
              <a:rPr lang="en" sz="3700"/>
              <a:t>To enhance their trading capacities , Spain implemented the following measures:</a:t>
            </a:r>
            <a:endParaRPr sz="3700"/>
          </a:p>
          <a:p>
            <a:pPr indent="0" lvl="0" marL="0" rtl="0" algn="l">
              <a:spcBef>
                <a:spcPts val="0"/>
              </a:spcBef>
              <a:spcAft>
                <a:spcPts val="0"/>
              </a:spcAft>
              <a:buSzPts val="1100"/>
              <a:buNone/>
            </a:pPr>
            <a:r>
              <a:t/>
            </a:r>
            <a:endParaRPr sz="3700"/>
          </a:p>
          <a:p>
            <a:pPr indent="-463550" lvl="0" marL="457200" rtl="0" algn="l">
              <a:spcBef>
                <a:spcPts val="0"/>
              </a:spcBef>
              <a:spcAft>
                <a:spcPts val="0"/>
              </a:spcAft>
              <a:buSzPts val="3700"/>
              <a:buAutoNum type="arabicPeriod"/>
            </a:pPr>
            <a:r>
              <a:rPr lang="en" sz="3700"/>
              <a:t>Reformation of the Galleon Trade</a:t>
            </a:r>
            <a:endParaRPr sz="3700"/>
          </a:p>
          <a:p>
            <a:pPr indent="-463550" lvl="0" marL="457200" rtl="0" algn="l">
              <a:spcBef>
                <a:spcPts val="0"/>
              </a:spcBef>
              <a:spcAft>
                <a:spcPts val="0"/>
              </a:spcAft>
              <a:buSzPts val="3700"/>
              <a:buAutoNum type="arabicPeriod"/>
            </a:pPr>
            <a:r>
              <a:rPr lang="en" sz="3700"/>
              <a:t>Settlement  of the Spaniards in the provinces for agricultural and trade purposes</a:t>
            </a:r>
            <a:endParaRPr sz="3700"/>
          </a:p>
          <a:p>
            <a:pPr indent="-463550" lvl="0" marL="457200" rtl="0" algn="l">
              <a:spcBef>
                <a:spcPts val="0"/>
              </a:spcBef>
              <a:spcAft>
                <a:spcPts val="0"/>
              </a:spcAft>
              <a:buSzPts val="3700"/>
              <a:buAutoNum type="arabicPeriod"/>
            </a:pPr>
            <a:r>
              <a:rPr lang="en" sz="3700"/>
              <a:t>Government expropriation to the landed estates of the friar corporations</a:t>
            </a:r>
            <a:endParaRPr sz="37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5" name="Shape 215"/>
        <p:cNvGrpSpPr/>
        <p:nvPr/>
      </p:nvGrpSpPr>
      <p:grpSpPr>
        <a:xfrm>
          <a:off x="0" y="0"/>
          <a:ext cx="0" cy="0"/>
          <a:chOff x="0" y="0"/>
          <a:chExt cx="0" cy="0"/>
        </a:xfrm>
      </p:grpSpPr>
      <p:sp>
        <p:nvSpPr>
          <p:cNvPr id="216" name="Google Shape;216;p44"/>
          <p:cNvSpPr txBox="1"/>
          <p:nvPr>
            <p:ph type="title"/>
          </p:nvPr>
        </p:nvSpPr>
        <p:spPr>
          <a:xfrm>
            <a:off x="538500" y="1299225"/>
            <a:ext cx="8067000" cy="128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1100"/>
              <a:buNone/>
            </a:pPr>
            <a:r>
              <a:rPr b="1" lang="en" sz="6000"/>
              <a:t>Understanding Rizal in the Context of the 19th Century Philippines</a:t>
            </a:r>
            <a:endParaRPr b="1" sz="62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0" name="Shape 220"/>
        <p:cNvGrpSpPr/>
        <p:nvPr/>
      </p:nvGrpSpPr>
      <p:grpSpPr>
        <a:xfrm>
          <a:off x="0" y="0"/>
          <a:ext cx="0" cy="0"/>
          <a:chOff x="0" y="0"/>
          <a:chExt cx="0" cy="0"/>
        </a:xfrm>
      </p:grpSpPr>
      <p:sp>
        <p:nvSpPr>
          <p:cNvPr id="221" name="Google Shape;221;p45"/>
          <p:cNvSpPr txBox="1"/>
          <p:nvPr>
            <p:ph type="title"/>
          </p:nvPr>
        </p:nvSpPr>
        <p:spPr>
          <a:xfrm>
            <a:off x="586800" y="924925"/>
            <a:ext cx="8067000" cy="309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1100"/>
              <a:buNone/>
            </a:pPr>
            <a:r>
              <a:rPr b="1" lang="en" sz="5300"/>
              <a:t>The political, economic and social conditions of the 19th century shaped the kind of Rizal that we know today in history.</a:t>
            </a:r>
            <a:endParaRPr b="1" sz="43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5" name="Shape 225"/>
        <p:cNvGrpSpPr/>
        <p:nvPr/>
      </p:nvGrpSpPr>
      <p:grpSpPr>
        <a:xfrm>
          <a:off x="0" y="0"/>
          <a:ext cx="0" cy="0"/>
          <a:chOff x="0" y="0"/>
          <a:chExt cx="0" cy="0"/>
        </a:xfrm>
      </p:grpSpPr>
      <p:sp>
        <p:nvSpPr>
          <p:cNvPr id="226" name="Google Shape;226;p46"/>
          <p:cNvSpPr txBox="1"/>
          <p:nvPr>
            <p:ph type="title"/>
          </p:nvPr>
        </p:nvSpPr>
        <p:spPr>
          <a:xfrm>
            <a:off x="315900" y="760650"/>
            <a:ext cx="8512200" cy="371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1100"/>
              <a:buNone/>
            </a:pPr>
            <a:r>
              <a:rPr b="1" lang="en" sz="3200"/>
              <a:t>Schumacher 1991</a:t>
            </a:r>
            <a:endParaRPr b="1" sz="3200"/>
          </a:p>
          <a:p>
            <a:pPr indent="0" lvl="0" marL="0" rtl="0" algn="l">
              <a:spcBef>
                <a:spcPts val="0"/>
              </a:spcBef>
              <a:spcAft>
                <a:spcPts val="0"/>
              </a:spcAft>
              <a:buSzPts val="1100"/>
              <a:buNone/>
            </a:pPr>
            <a:r>
              <a:t/>
            </a:r>
            <a:endParaRPr sz="3200"/>
          </a:p>
          <a:p>
            <a:pPr indent="0" lvl="0" marL="0" rtl="0" algn="l">
              <a:spcBef>
                <a:spcPts val="0"/>
              </a:spcBef>
              <a:spcAft>
                <a:spcPts val="0"/>
              </a:spcAft>
              <a:buSzPts val="1100"/>
              <a:buNone/>
            </a:pPr>
            <a:r>
              <a:rPr lang="en" sz="3200"/>
              <a:t>      </a:t>
            </a:r>
            <a:r>
              <a:rPr lang="en" sz="3500"/>
              <a:t>The political, economic, and societal conditions of the 19th century sheped the kind of Rizal that we know </a:t>
            </a:r>
            <a:r>
              <a:rPr lang="en" sz="3500"/>
              <a:t>today in history. Without an understanding of the milieu, one can scarcely understand Rizal,s enduring importance to the filipino people nor the relevance of his ideas and ideals today.</a:t>
            </a:r>
            <a:endParaRPr sz="3500"/>
          </a:p>
          <a:p>
            <a:pPr indent="0" lvl="0" marL="0" rtl="0" algn="l">
              <a:spcBef>
                <a:spcPts val="0"/>
              </a:spcBef>
              <a:spcAft>
                <a:spcPts val="0"/>
              </a:spcAft>
              <a:buSzPts val="1100"/>
              <a:buNone/>
            </a:pPr>
            <a:r>
              <a:t/>
            </a:r>
            <a:endParaRPr sz="13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0" name="Shape 230"/>
        <p:cNvGrpSpPr/>
        <p:nvPr/>
      </p:nvGrpSpPr>
      <p:grpSpPr>
        <a:xfrm>
          <a:off x="0" y="0"/>
          <a:ext cx="0" cy="0"/>
          <a:chOff x="0" y="0"/>
          <a:chExt cx="0" cy="0"/>
        </a:xfrm>
      </p:grpSpPr>
      <p:sp>
        <p:nvSpPr>
          <p:cNvPr id="231" name="Google Shape;231;p47"/>
          <p:cNvSpPr txBox="1"/>
          <p:nvPr>
            <p:ph type="title"/>
          </p:nvPr>
        </p:nvSpPr>
        <p:spPr>
          <a:xfrm>
            <a:off x="538500" y="1601075"/>
            <a:ext cx="8067000" cy="128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1100"/>
              <a:buNone/>
            </a:pPr>
            <a:r>
              <a:rPr b="1" lang="en" sz="5100"/>
              <a:t>To know why Rizal fought for reforms, one must look into the political conditions of the 19th century to understand the political struggles of the Filipinos. </a:t>
            </a:r>
            <a:endParaRPr b="1" sz="53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5" name="Shape 235"/>
        <p:cNvGrpSpPr/>
        <p:nvPr/>
      </p:nvGrpSpPr>
      <p:grpSpPr>
        <a:xfrm>
          <a:off x="0" y="0"/>
          <a:ext cx="0" cy="0"/>
          <a:chOff x="0" y="0"/>
          <a:chExt cx="0" cy="0"/>
        </a:xfrm>
      </p:grpSpPr>
      <p:sp>
        <p:nvSpPr>
          <p:cNvPr id="236" name="Google Shape;236;p48"/>
          <p:cNvSpPr txBox="1"/>
          <p:nvPr>
            <p:ph type="title"/>
          </p:nvPr>
        </p:nvSpPr>
        <p:spPr>
          <a:xfrm>
            <a:off x="538500" y="1540700"/>
            <a:ext cx="8067000" cy="128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1100"/>
              <a:buNone/>
            </a:pPr>
            <a:r>
              <a:rPr b="1" lang="en" sz="5100"/>
              <a:t>To know why Rizal fought against the Spaniards, one must assess how the Spanish Government exploited the Filipinos through their economic policies.</a:t>
            </a:r>
            <a:endParaRPr b="1" sz="53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0" name="Shape 240"/>
        <p:cNvGrpSpPr/>
        <p:nvPr/>
      </p:nvGrpSpPr>
      <p:grpSpPr>
        <a:xfrm>
          <a:off x="0" y="0"/>
          <a:ext cx="0" cy="0"/>
          <a:chOff x="0" y="0"/>
          <a:chExt cx="0" cy="0"/>
        </a:xfrm>
      </p:grpSpPr>
      <p:sp>
        <p:nvSpPr>
          <p:cNvPr id="241" name="Google Shape;241;p49"/>
          <p:cNvSpPr txBox="1"/>
          <p:nvPr>
            <p:ph type="title"/>
          </p:nvPr>
        </p:nvSpPr>
        <p:spPr>
          <a:xfrm>
            <a:off x="538500" y="1818400"/>
            <a:ext cx="8067000" cy="128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1100"/>
              <a:buNone/>
            </a:pPr>
            <a:r>
              <a:rPr b="1" lang="en" sz="5900"/>
              <a:t>To determine why Rizal attacked the friars in his novels, one must understand the social realities of the filipinos during his time.</a:t>
            </a:r>
            <a:endParaRPr b="1" sz="61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5" name="Shape 245"/>
        <p:cNvGrpSpPr/>
        <p:nvPr/>
      </p:nvGrpSpPr>
      <p:grpSpPr>
        <a:xfrm>
          <a:off x="0" y="0"/>
          <a:ext cx="0" cy="0"/>
          <a:chOff x="0" y="0"/>
          <a:chExt cx="0" cy="0"/>
        </a:xfrm>
      </p:grpSpPr>
      <p:sp>
        <p:nvSpPr>
          <p:cNvPr id="246" name="Google Shape;246;p50"/>
          <p:cNvSpPr txBox="1"/>
          <p:nvPr>
            <p:ph type="title"/>
          </p:nvPr>
        </p:nvSpPr>
        <p:spPr>
          <a:xfrm>
            <a:off x="538500" y="1552775"/>
            <a:ext cx="8067000" cy="128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1100"/>
              <a:buNone/>
            </a:pPr>
            <a:r>
              <a:rPr b="1" lang="en" sz="6200"/>
              <a:t>Would Rizal be who he is today if the Philippine context in </a:t>
            </a:r>
            <a:r>
              <a:rPr b="1" lang="en" sz="6200"/>
              <a:t>the</a:t>
            </a:r>
            <a:r>
              <a:rPr b="1" lang="en" sz="6200"/>
              <a:t> 19th century were different?</a:t>
            </a:r>
            <a:endParaRPr b="1" sz="62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0" name="Shape 250"/>
        <p:cNvGrpSpPr/>
        <p:nvPr/>
      </p:nvGrpSpPr>
      <p:grpSpPr>
        <a:xfrm>
          <a:off x="0" y="0"/>
          <a:ext cx="0" cy="0"/>
          <a:chOff x="0" y="0"/>
          <a:chExt cx="0" cy="0"/>
        </a:xfrm>
      </p:grpSpPr>
      <p:sp>
        <p:nvSpPr>
          <p:cNvPr id="251" name="Google Shape;251;p51"/>
          <p:cNvSpPr txBox="1"/>
          <p:nvPr>
            <p:ph type="title"/>
          </p:nvPr>
        </p:nvSpPr>
        <p:spPr>
          <a:xfrm>
            <a:off x="538500" y="1299225"/>
            <a:ext cx="8067000" cy="128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1100"/>
              <a:buNone/>
            </a:pPr>
            <a:r>
              <a:rPr b="1" lang="en" sz="7900"/>
              <a:t>Definitely, YES</a:t>
            </a:r>
            <a:endParaRPr b="1" sz="8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 name="Shape 60"/>
        <p:cNvGrpSpPr/>
        <p:nvPr/>
      </p:nvGrpSpPr>
      <p:grpSpPr>
        <a:xfrm>
          <a:off x="0" y="0"/>
          <a:ext cx="0" cy="0"/>
          <a:chOff x="0" y="0"/>
          <a:chExt cx="0" cy="0"/>
        </a:xfrm>
      </p:grpSpPr>
      <p:sp>
        <p:nvSpPr>
          <p:cNvPr id="61" name="Google Shape;61;p16"/>
          <p:cNvSpPr txBox="1"/>
          <p:nvPr>
            <p:ph type="title"/>
          </p:nvPr>
        </p:nvSpPr>
        <p:spPr>
          <a:xfrm>
            <a:off x="369450" y="881375"/>
            <a:ext cx="8287500" cy="38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1100"/>
              <a:buNone/>
            </a:pPr>
            <a:r>
              <a:rPr lang="en" sz="4000"/>
              <a:t>Coverage of Chapter II:</a:t>
            </a:r>
            <a:endParaRPr sz="4000"/>
          </a:p>
          <a:p>
            <a:pPr indent="0" lvl="0" marL="0" rtl="0" algn="ctr">
              <a:spcBef>
                <a:spcPts val="0"/>
              </a:spcBef>
              <a:spcAft>
                <a:spcPts val="0"/>
              </a:spcAft>
              <a:buSzPts val="1100"/>
              <a:buNone/>
            </a:pPr>
            <a:r>
              <a:t/>
            </a:r>
            <a:endParaRPr sz="4000"/>
          </a:p>
          <a:p>
            <a:pPr indent="0" lvl="0" marL="0" rtl="0" algn="ctr">
              <a:spcBef>
                <a:spcPts val="0"/>
              </a:spcBef>
              <a:spcAft>
                <a:spcPts val="0"/>
              </a:spcAft>
              <a:buSzPts val="1100"/>
              <a:buNone/>
            </a:pPr>
            <a:r>
              <a:rPr b="1" lang="en" sz="4000"/>
              <a:t>I. The World and the Philippines of Rizal Time </a:t>
            </a:r>
            <a:endParaRPr b="1" sz="4000"/>
          </a:p>
          <a:p>
            <a:pPr indent="0" lvl="0" marL="0" rtl="0" algn="ctr">
              <a:spcBef>
                <a:spcPts val="0"/>
              </a:spcBef>
              <a:spcAft>
                <a:spcPts val="0"/>
              </a:spcAft>
              <a:buSzPts val="1100"/>
              <a:buNone/>
            </a:pPr>
            <a:r>
              <a:rPr b="1" lang="en" sz="4000"/>
              <a:t>II. Understanding rizal in the context of the 19th Century Philippines</a:t>
            </a:r>
            <a:endParaRPr b="1" sz="4000"/>
          </a:p>
          <a:p>
            <a:pPr indent="0" lvl="0" marL="0" rtl="0" algn="ctr">
              <a:spcBef>
                <a:spcPts val="0"/>
              </a:spcBef>
              <a:spcAft>
                <a:spcPts val="0"/>
              </a:spcAft>
              <a:buSzPts val="1100"/>
              <a:buNone/>
            </a:pPr>
            <a:r>
              <a:t/>
            </a:r>
            <a:endParaRPr sz="4000"/>
          </a:p>
          <a:p>
            <a:pPr indent="0" lvl="0" marL="0" rtl="0" algn="ctr">
              <a:spcBef>
                <a:spcPts val="0"/>
              </a:spcBef>
              <a:spcAft>
                <a:spcPts val="0"/>
              </a:spcAft>
              <a:buSzPts val="1100"/>
              <a:buNone/>
            </a:pPr>
            <a:r>
              <a:t/>
            </a:r>
            <a:endParaRPr sz="40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5" name="Shape 255"/>
        <p:cNvGrpSpPr/>
        <p:nvPr/>
      </p:nvGrpSpPr>
      <p:grpSpPr>
        <a:xfrm>
          <a:off x="0" y="0"/>
          <a:ext cx="0" cy="0"/>
          <a:chOff x="0" y="0"/>
          <a:chExt cx="0" cy="0"/>
        </a:xfrm>
      </p:grpSpPr>
      <p:sp>
        <p:nvSpPr>
          <p:cNvPr id="256" name="Google Shape;256;p52"/>
          <p:cNvSpPr txBox="1"/>
          <p:nvPr>
            <p:ph type="title"/>
          </p:nvPr>
        </p:nvSpPr>
        <p:spPr>
          <a:xfrm>
            <a:off x="623025" y="1929450"/>
            <a:ext cx="8130600" cy="128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1100"/>
              <a:buNone/>
            </a:pPr>
            <a:r>
              <a:rPr b="1" lang="en" sz="5200"/>
              <a:t>The kind of Rizal that we know today is a product of his own time . He was at the </a:t>
            </a:r>
            <a:r>
              <a:rPr b="1" lang="en" sz="5200"/>
              <a:t>right</a:t>
            </a:r>
            <a:r>
              <a:rPr b="1" lang="en" sz="5200"/>
              <a:t> time, with the right people, and with the right context to campaign for nationalism. </a:t>
            </a:r>
            <a:endParaRPr b="1" sz="54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0" name="Shape 260"/>
        <p:cNvGrpSpPr/>
        <p:nvPr/>
      </p:nvGrpSpPr>
      <p:grpSpPr>
        <a:xfrm>
          <a:off x="0" y="0"/>
          <a:ext cx="0" cy="0"/>
          <a:chOff x="0" y="0"/>
          <a:chExt cx="0" cy="0"/>
        </a:xfrm>
      </p:grpSpPr>
      <p:sp>
        <p:nvSpPr>
          <p:cNvPr id="261" name="Google Shape;261;p53"/>
          <p:cNvSpPr txBox="1"/>
          <p:nvPr>
            <p:ph type="title"/>
          </p:nvPr>
        </p:nvSpPr>
        <p:spPr>
          <a:xfrm>
            <a:off x="538500" y="1625200"/>
            <a:ext cx="8067000" cy="128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1100"/>
              <a:buNone/>
            </a:pPr>
            <a:r>
              <a:rPr b="1" lang="en" sz="6000"/>
              <a:t>We cannot </a:t>
            </a:r>
            <a:r>
              <a:rPr b="1" lang="en" sz="6000"/>
              <a:t>seemingly</a:t>
            </a:r>
            <a:r>
              <a:rPr b="1" lang="en" sz="6000"/>
              <a:t> imagine a 19th century Philippines without someone like Rizal  on it.</a:t>
            </a:r>
            <a:endParaRPr b="1" sz="62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5" name="Shape 265"/>
        <p:cNvGrpSpPr/>
        <p:nvPr/>
      </p:nvGrpSpPr>
      <p:grpSpPr>
        <a:xfrm>
          <a:off x="0" y="0"/>
          <a:ext cx="0" cy="0"/>
          <a:chOff x="0" y="0"/>
          <a:chExt cx="0" cy="0"/>
        </a:xfrm>
      </p:grpSpPr>
      <p:sp>
        <p:nvSpPr>
          <p:cNvPr id="266" name="Google Shape;266;p54"/>
          <p:cNvSpPr txBox="1"/>
          <p:nvPr>
            <p:ph type="title"/>
          </p:nvPr>
        </p:nvSpPr>
        <p:spPr>
          <a:xfrm>
            <a:off x="538500" y="1794250"/>
            <a:ext cx="8215200" cy="128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1100"/>
              <a:buNone/>
            </a:pPr>
            <a:r>
              <a:rPr b="1" lang="en" sz="5100"/>
              <a:t>The independence that we have today is the result of how Rizal, together with other Filipino </a:t>
            </a:r>
            <a:r>
              <a:rPr b="1" lang="en" sz="5100"/>
              <a:t>heroes</a:t>
            </a:r>
            <a:r>
              <a:rPr b="1" lang="en" sz="5100"/>
              <a:t> in history, fought hard to achieve the blessings of independence and democracy.</a:t>
            </a:r>
            <a:endParaRPr b="1" sz="51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0" name="Shape 270"/>
        <p:cNvGrpSpPr/>
        <p:nvPr/>
      </p:nvGrpSpPr>
      <p:grpSpPr>
        <a:xfrm>
          <a:off x="0" y="0"/>
          <a:ext cx="0" cy="0"/>
          <a:chOff x="0" y="0"/>
          <a:chExt cx="0" cy="0"/>
        </a:xfrm>
      </p:grpSpPr>
      <p:sp>
        <p:nvSpPr>
          <p:cNvPr id="271" name="Google Shape;271;p55"/>
          <p:cNvSpPr txBox="1"/>
          <p:nvPr>
            <p:ph type="title"/>
          </p:nvPr>
        </p:nvSpPr>
        <p:spPr>
          <a:xfrm>
            <a:off x="453975" y="1794250"/>
            <a:ext cx="8067000" cy="128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1100"/>
              <a:buNone/>
            </a:pPr>
            <a:r>
              <a:rPr b="1" lang="en" sz="11100"/>
              <a:t>THANK</a:t>
            </a:r>
            <a:endParaRPr b="1" sz="11100"/>
          </a:p>
          <a:p>
            <a:pPr indent="0" lvl="0" marL="0" rtl="0" algn="ctr">
              <a:spcBef>
                <a:spcPts val="0"/>
              </a:spcBef>
              <a:spcAft>
                <a:spcPts val="0"/>
              </a:spcAft>
              <a:buSzPts val="1100"/>
              <a:buNone/>
            </a:pPr>
            <a:r>
              <a:rPr b="1" lang="en" sz="11100"/>
              <a:t> YOU!!</a:t>
            </a:r>
            <a:endParaRPr b="1" sz="113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 name="Shape 65"/>
        <p:cNvGrpSpPr/>
        <p:nvPr/>
      </p:nvGrpSpPr>
      <p:grpSpPr>
        <a:xfrm>
          <a:off x="0" y="0"/>
          <a:ext cx="0" cy="0"/>
          <a:chOff x="0" y="0"/>
          <a:chExt cx="0" cy="0"/>
        </a:xfrm>
      </p:grpSpPr>
      <p:sp>
        <p:nvSpPr>
          <p:cNvPr id="66" name="Google Shape;66;p17"/>
          <p:cNvSpPr txBox="1"/>
          <p:nvPr>
            <p:ph type="title"/>
          </p:nvPr>
        </p:nvSpPr>
        <p:spPr>
          <a:xfrm>
            <a:off x="193175" y="253550"/>
            <a:ext cx="8669100" cy="451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1100"/>
              <a:buNone/>
            </a:pPr>
            <a:r>
              <a:rPr lang="en" sz="3700"/>
              <a:t>The 19th Century was not just about people struggling against colonial rule, it was about:</a:t>
            </a:r>
            <a:endParaRPr sz="3700"/>
          </a:p>
          <a:p>
            <a:pPr indent="0" lvl="0" marL="0" rtl="0" algn="ctr">
              <a:spcBef>
                <a:spcPts val="0"/>
              </a:spcBef>
              <a:spcAft>
                <a:spcPts val="0"/>
              </a:spcAft>
              <a:buSzPts val="1100"/>
              <a:buNone/>
            </a:pPr>
            <a:r>
              <a:t/>
            </a:r>
            <a:endParaRPr sz="3700"/>
          </a:p>
          <a:p>
            <a:pPr indent="-463550" lvl="0" marL="457200" rtl="0" algn="ctr">
              <a:spcBef>
                <a:spcPts val="0"/>
              </a:spcBef>
              <a:spcAft>
                <a:spcPts val="0"/>
              </a:spcAft>
              <a:buSzPts val="3700"/>
              <a:buChar char="-"/>
            </a:pPr>
            <a:r>
              <a:rPr lang="en" sz="3700"/>
              <a:t>Filipinos</a:t>
            </a:r>
            <a:endParaRPr sz="3700"/>
          </a:p>
          <a:p>
            <a:pPr indent="-463550" lvl="0" marL="457200" rtl="0" algn="ctr">
              <a:spcBef>
                <a:spcPts val="0"/>
              </a:spcBef>
              <a:spcAft>
                <a:spcPts val="0"/>
              </a:spcAft>
              <a:buSzPts val="3700"/>
              <a:buChar char="-"/>
            </a:pPr>
            <a:r>
              <a:rPr lang="en" sz="3700"/>
              <a:t>Men and Women alike</a:t>
            </a:r>
            <a:endParaRPr sz="3700"/>
          </a:p>
          <a:p>
            <a:pPr indent="-381000" lvl="0" marL="457200" rtl="0" algn="ctr">
              <a:spcBef>
                <a:spcPts val="0"/>
              </a:spcBef>
              <a:spcAft>
                <a:spcPts val="0"/>
              </a:spcAft>
              <a:buSzPts val="2400"/>
              <a:buChar char="-"/>
            </a:pPr>
            <a:r>
              <a:rPr lang="en" sz="3700"/>
              <a:t>Fighting against political oppression</a:t>
            </a:r>
            <a:r>
              <a:rPr lang="en" sz="3100"/>
              <a:t> </a:t>
            </a:r>
            <a:endParaRPr sz="3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 name="Shape 70"/>
        <p:cNvGrpSpPr/>
        <p:nvPr/>
      </p:nvGrpSpPr>
      <p:grpSpPr>
        <a:xfrm>
          <a:off x="0" y="0"/>
          <a:ext cx="0" cy="0"/>
          <a:chOff x="0" y="0"/>
          <a:chExt cx="0" cy="0"/>
        </a:xfrm>
      </p:grpSpPr>
      <p:pic>
        <p:nvPicPr>
          <p:cNvPr id="71" name="Google Shape;71;p18"/>
          <p:cNvPicPr preferRelativeResize="0"/>
          <p:nvPr/>
        </p:nvPicPr>
        <p:blipFill>
          <a:blip r:embed="rId4">
            <a:alphaModFix/>
          </a:blip>
          <a:stretch>
            <a:fillRect/>
          </a:stretch>
        </p:blipFill>
        <p:spPr>
          <a:xfrm>
            <a:off x="0" y="0"/>
            <a:ext cx="5288374" cy="5071050"/>
          </a:xfrm>
          <a:prstGeom prst="rect">
            <a:avLst/>
          </a:prstGeom>
          <a:noFill/>
          <a:ln>
            <a:noFill/>
          </a:ln>
        </p:spPr>
      </p:pic>
      <p:sp>
        <p:nvSpPr>
          <p:cNvPr id="72" name="Google Shape;72;p18"/>
          <p:cNvSpPr txBox="1"/>
          <p:nvPr/>
        </p:nvSpPr>
        <p:spPr>
          <a:xfrm>
            <a:off x="5638525" y="229400"/>
            <a:ext cx="3284100" cy="106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300">
                <a:latin typeface="Redressed"/>
                <a:ea typeface="Redressed"/>
                <a:cs typeface="Redressed"/>
                <a:sym typeface="Redressed"/>
              </a:rPr>
              <a:t>Philippines as a colony of spain, suffered from the instability of the Spanish colonial government.</a:t>
            </a:r>
            <a:endParaRPr sz="4300">
              <a:latin typeface="Redressed"/>
              <a:ea typeface="Redressed"/>
              <a:cs typeface="Redressed"/>
              <a:sym typeface="Redresse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 name="Shape 76"/>
        <p:cNvGrpSpPr/>
        <p:nvPr/>
      </p:nvGrpSpPr>
      <p:grpSpPr>
        <a:xfrm>
          <a:off x="0" y="0"/>
          <a:ext cx="0" cy="0"/>
          <a:chOff x="0" y="0"/>
          <a:chExt cx="0" cy="0"/>
        </a:xfrm>
      </p:grpSpPr>
      <p:sp>
        <p:nvSpPr>
          <p:cNvPr id="77" name="Google Shape;77;p19"/>
          <p:cNvSpPr txBox="1"/>
          <p:nvPr>
            <p:ph type="title"/>
          </p:nvPr>
        </p:nvSpPr>
        <p:spPr>
          <a:xfrm>
            <a:off x="6447500" y="2760175"/>
            <a:ext cx="2858400" cy="20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1100"/>
              <a:buNone/>
            </a:pPr>
            <a:r>
              <a:rPr lang="en"/>
              <a:t>PAPYRUS</a:t>
            </a:r>
            <a:r>
              <a:rPr lang="en"/>
              <a:t> HISTORY </a:t>
            </a:r>
            <a:r>
              <a:rPr lang="en"/>
              <a:t>LESSON Infographics</a:t>
            </a:r>
            <a:endParaRPr/>
          </a:p>
        </p:txBody>
      </p:sp>
      <p:pic>
        <p:nvPicPr>
          <p:cNvPr id="78" name="Google Shape;78;p19"/>
          <p:cNvPicPr preferRelativeResize="0"/>
          <p:nvPr/>
        </p:nvPicPr>
        <p:blipFill>
          <a:blip r:embed="rId4">
            <a:alphaModFix/>
          </a:blip>
          <a:stretch>
            <a:fillRect/>
          </a:stretch>
        </p:blipFill>
        <p:spPr>
          <a:xfrm>
            <a:off x="0" y="0"/>
            <a:ext cx="6326751" cy="5143500"/>
          </a:xfrm>
          <a:prstGeom prst="rect">
            <a:avLst/>
          </a:prstGeom>
          <a:noFill/>
          <a:ln>
            <a:noFill/>
          </a:ln>
        </p:spPr>
      </p:pic>
      <p:sp>
        <p:nvSpPr>
          <p:cNvPr id="79" name="Google Shape;79;p19"/>
          <p:cNvSpPr/>
          <p:nvPr/>
        </p:nvSpPr>
        <p:spPr>
          <a:xfrm>
            <a:off x="3972325" y="150"/>
            <a:ext cx="5171700" cy="5143500"/>
          </a:xfrm>
          <a:prstGeom prst="rect">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 name="Google Shape;80;p19"/>
          <p:cNvSpPr txBox="1"/>
          <p:nvPr/>
        </p:nvSpPr>
        <p:spPr>
          <a:xfrm>
            <a:off x="4240075" y="84525"/>
            <a:ext cx="4636200" cy="403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000">
                <a:latin typeface="Redressed"/>
                <a:ea typeface="Redressed"/>
                <a:cs typeface="Redressed"/>
                <a:sym typeface="Redressed"/>
              </a:rPr>
              <a:t>Rizal together with the Filipino, fought bravely to change the Philippines political, economic, and socio-cultural conditions in the nineteenth century.</a:t>
            </a:r>
            <a:endParaRPr sz="4000">
              <a:latin typeface="Redressed"/>
              <a:ea typeface="Redressed"/>
              <a:cs typeface="Redressed"/>
              <a:sym typeface="Redresse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 name="Shape 84"/>
        <p:cNvGrpSpPr/>
        <p:nvPr/>
      </p:nvGrpSpPr>
      <p:grpSpPr>
        <a:xfrm>
          <a:off x="0" y="0"/>
          <a:ext cx="0" cy="0"/>
          <a:chOff x="0" y="0"/>
          <a:chExt cx="0" cy="0"/>
        </a:xfrm>
      </p:grpSpPr>
      <p:pic>
        <p:nvPicPr>
          <p:cNvPr id="85" name="Google Shape;85;p20"/>
          <p:cNvPicPr preferRelativeResize="0"/>
          <p:nvPr/>
        </p:nvPicPr>
        <p:blipFill>
          <a:blip r:embed="rId4">
            <a:alphaModFix/>
          </a:blip>
          <a:stretch>
            <a:fillRect/>
          </a:stretch>
        </p:blipFill>
        <p:spPr>
          <a:xfrm>
            <a:off x="4213800" y="479675"/>
            <a:ext cx="4930200" cy="4663824"/>
          </a:xfrm>
          <a:prstGeom prst="rect">
            <a:avLst/>
          </a:prstGeom>
          <a:noFill/>
          <a:ln>
            <a:noFill/>
          </a:ln>
        </p:spPr>
      </p:pic>
      <p:sp>
        <p:nvSpPr>
          <p:cNvPr id="86" name="Google Shape;86;p20"/>
          <p:cNvSpPr txBox="1"/>
          <p:nvPr/>
        </p:nvSpPr>
        <p:spPr>
          <a:xfrm>
            <a:off x="326000" y="748575"/>
            <a:ext cx="3658500" cy="42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100">
                <a:latin typeface="Redressed"/>
                <a:ea typeface="Redressed"/>
                <a:cs typeface="Redressed"/>
                <a:sym typeface="Redressed"/>
              </a:rPr>
              <a:t>His response made him the center of the nationalist movement of his day and the principal inspiration of the Revolution</a:t>
            </a:r>
            <a:endParaRPr sz="3100">
              <a:latin typeface="Redressed"/>
              <a:ea typeface="Redressed"/>
              <a:cs typeface="Redressed"/>
              <a:sym typeface="Redressed"/>
            </a:endParaRPr>
          </a:p>
          <a:p>
            <a:pPr indent="0" lvl="0" marL="0" rtl="0" algn="l">
              <a:spcBef>
                <a:spcPts val="0"/>
              </a:spcBef>
              <a:spcAft>
                <a:spcPts val="0"/>
              </a:spcAft>
              <a:buNone/>
            </a:pPr>
            <a:r>
              <a:t/>
            </a:r>
            <a:endParaRPr sz="2800">
              <a:latin typeface="Redressed"/>
              <a:ea typeface="Redressed"/>
              <a:cs typeface="Redressed"/>
              <a:sym typeface="Redressed"/>
            </a:endParaRPr>
          </a:p>
          <a:p>
            <a:pPr indent="0" lvl="0" marL="0" rtl="0" algn="l">
              <a:spcBef>
                <a:spcPts val="0"/>
              </a:spcBef>
              <a:spcAft>
                <a:spcPts val="0"/>
              </a:spcAft>
              <a:buNone/>
            </a:pPr>
            <a:r>
              <a:rPr lang="en" sz="2800">
                <a:latin typeface="Redressed"/>
                <a:ea typeface="Redressed"/>
                <a:cs typeface="Redressed"/>
                <a:sym typeface="Redressed"/>
              </a:rPr>
              <a:t>                -  Schumacher </a:t>
            </a:r>
            <a:endParaRPr sz="2800">
              <a:latin typeface="Redressed"/>
              <a:ea typeface="Redressed"/>
              <a:cs typeface="Redressed"/>
              <a:sym typeface="Redressed"/>
            </a:endParaRPr>
          </a:p>
          <a:p>
            <a:pPr indent="0" lvl="0" marL="0" rtl="0" algn="l">
              <a:spcBef>
                <a:spcPts val="0"/>
              </a:spcBef>
              <a:spcAft>
                <a:spcPts val="0"/>
              </a:spcAft>
              <a:buNone/>
            </a:pPr>
            <a:r>
              <a:rPr lang="en" sz="2800">
                <a:latin typeface="Redressed"/>
                <a:ea typeface="Redressed"/>
                <a:cs typeface="Redressed"/>
                <a:sym typeface="Redressed"/>
              </a:rPr>
              <a:t>                          1991</a:t>
            </a:r>
            <a:endParaRPr sz="2800">
              <a:latin typeface="Redressed"/>
              <a:ea typeface="Redressed"/>
              <a:cs typeface="Redressed"/>
              <a:sym typeface="Redresse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0" name="Shape 90"/>
        <p:cNvGrpSpPr/>
        <p:nvPr/>
      </p:nvGrpSpPr>
      <p:grpSpPr>
        <a:xfrm>
          <a:off x="0" y="0"/>
          <a:ext cx="0" cy="0"/>
          <a:chOff x="0" y="0"/>
          <a:chExt cx="0" cy="0"/>
        </a:xfrm>
      </p:grpSpPr>
      <p:sp>
        <p:nvSpPr>
          <p:cNvPr id="91" name="Google Shape;91;p21"/>
          <p:cNvSpPr txBox="1"/>
          <p:nvPr>
            <p:ph type="title"/>
          </p:nvPr>
        </p:nvSpPr>
        <p:spPr>
          <a:xfrm>
            <a:off x="272975" y="1890850"/>
            <a:ext cx="4592700" cy="19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1100"/>
              <a:buNone/>
            </a:pPr>
            <a:r>
              <a:rPr b="1" lang="en" sz="5700"/>
              <a:t>What was the World like in Rizal’s time?</a:t>
            </a:r>
            <a:endParaRPr b="1" sz="5700"/>
          </a:p>
          <a:p>
            <a:pPr indent="0" lvl="0" marL="0" rtl="0" algn="ctr">
              <a:spcBef>
                <a:spcPts val="0"/>
              </a:spcBef>
              <a:spcAft>
                <a:spcPts val="0"/>
              </a:spcAft>
              <a:buSzPts val="1100"/>
              <a:buNone/>
            </a:pPr>
            <a:r>
              <a:t/>
            </a:r>
            <a:endParaRPr b="1" sz="5700"/>
          </a:p>
          <a:p>
            <a:pPr indent="0" lvl="0" marL="0" rtl="0" algn="ctr">
              <a:spcBef>
                <a:spcPts val="0"/>
              </a:spcBef>
              <a:spcAft>
                <a:spcPts val="0"/>
              </a:spcAft>
              <a:buSzPts val="1100"/>
              <a:buNone/>
            </a:pPr>
            <a:r>
              <a:t/>
            </a:r>
            <a:endParaRPr b="1" sz="5700"/>
          </a:p>
        </p:txBody>
      </p:sp>
      <p:pic>
        <p:nvPicPr>
          <p:cNvPr id="92" name="Google Shape;92;p21"/>
          <p:cNvPicPr preferRelativeResize="0"/>
          <p:nvPr/>
        </p:nvPicPr>
        <p:blipFill>
          <a:blip r:embed="rId4">
            <a:alphaModFix/>
          </a:blip>
          <a:stretch>
            <a:fillRect/>
          </a:stretch>
        </p:blipFill>
        <p:spPr>
          <a:xfrm>
            <a:off x="4234500" y="181100"/>
            <a:ext cx="4748526" cy="49624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yrus History Lesson Infographics by Slidesgo">
  <a:themeElements>
    <a:clrScheme name="Simple Light">
      <a:dk1>
        <a:srgbClr val="482400"/>
      </a:dk1>
      <a:lt1>
        <a:srgbClr val="AF440E"/>
      </a:lt1>
      <a:dk2>
        <a:srgbClr val="705100"/>
      </a:dk2>
      <a:lt2>
        <a:srgbClr val="960A0A"/>
      </a:lt2>
      <a:accent1>
        <a:srgbClr val="0E3B07"/>
      </a:accent1>
      <a:accent2>
        <a:srgbClr val="3E4A63"/>
      </a:accent2>
      <a:accent3>
        <a:srgbClr val="E9545C"/>
      </a:accent3>
      <a:accent4>
        <a:srgbClr val="F6D2B6"/>
      </a:accent4>
      <a:accent5>
        <a:srgbClr val="0DB3D4"/>
      </a:accent5>
      <a:accent6>
        <a:srgbClr val="AA4EB4"/>
      </a:accent6>
      <a:hlink>
        <a:srgbClr val="E9545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